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65" r:id="rId2"/>
    <p:sldId id="264" r:id="rId3"/>
    <p:sldId id="340" r:id="rId4"/>
    <p:sldId id="341" r:id="rId5"/>
    <p:sldId id="342" r:id="rId6"/>
    <p:sldId id="343" r:id="rId7"/>
    <p:sldId id="344" r:id="rId8"/>
    <p:sldId id="345" r:id="rId9"/>
    <p:sldId id="346" r:id="rId10"/>
    <p:sldId id="336" r:id="rId11"/>
    <p:sldId id="337" r:id="rId12"/>
    <p:sldId id="351" r:id="rId13"/>
    <p:sldId id="352" r:id="rId14"/>
    <p:sldId id="335"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4" userDrawn="1">
          <p15:clr>
            <a:srgbClr val="A4A3A4"/>
          </p15:clr>
        </p15:guide>
        <p15:guide id="2" pos="2880" userDrawn="1">
          <p15:clr>
            <a:srgbClr val="A4A3A4"/>
          </p15:clr>
        </p15:guide>
        <p15:guide id="3" pos="340" userDrawn="1">
          <p15:clr>
            <a:srgbClr val="A4A3A4"/>
          </p15:clr>
        </p15:guide>
        <p15:guide id="4" pos="5420" userDrawn="1">
          <p15:clr>
            <a:srgbClr val="A4A3A4"/>
          </p15:clr>
        </p15:guide>
        <p15:guide id="5" pos="3288" userDrawn="1">
          <p15:clr>
            <a:srgbClr val="A4A3A4"/>
          </p15:clr>
        </p15:guide>
        <p15:guide id="6" orient="horz" pos="1915" userDrawn="1">
          <p15:clr>
            <a:srgbClr val="A4A3A4"/>
          </p15:clr>
        </p15:guide>
        <p15:guide id="7" orient="horz" pos="509">
          <p15:clr>
            <a:srgbClr val="A4A3A4"/>
          </p15:clr>
        </p15:guide>
        <p15:guide id="8" orient="horz">
          <p15:clr>
            <a:srgbClr val="A4A3A4"/>
          </p15:clr>
        </p15:guide>
        <p15:guide id="9"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59"/>
    <a:srgbClr val="002856"/>
    <a:srgbClr val="FF00FF"/>
    <a:srgbClr val="8ED8FF"/>
    <a:srgbClr val="FDBF3C"/>
    <a:srgbClr val="00AEEF"/>
    <a:srgbClr val="139D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9" autoAdjust="0"/>
    <p:restoredTop sz="95894" autoAdjust="0"/>
  </p:normalViewPr>
  <p:slideViewPr>
    <p:cSldViewPr snapToGrid="0" snapToObjects="1">
      <p:cViewPr varScale="1">
        <p:scale>
          <a:sx n="108" d="100"/>
          <a:sy n="108" d="100"/>
        </p:scale>
        <p:origin x="936" y="102"/>
      </p:cViewPr>
      <p:guideLst>
        <p:guide orient="horz" pos="2934"/>
        <p:guide pos="2880"/>
        <p:guide pos="340"/>
        <p:guide pos="5420"/>
        <p:guide pos="3288"/>
        <p:guide orient="horz" pos="1915"/>
        <p:guide orient="horz" pos="509"/>
        <p:guide orient="horz"/>
        <p:guide pos="2857"/>
      </p:guideLst>
    </p:cSldViewPr>
  </p:slideViewPr>
  <p:outlineViewPr>
    <p:cViewPr>
      <p:scale>
        <a:sx n="33" d="100"/>
        <a:sy n="33" d="100"/>
      </p:scale>
      <p:origin x="0" y="-676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nbnco.local\filestore\data\Managed%20Content\FPaS\CorpFin\FinControl\ExtReport\Large%20Files\External%20Reporting\FY19\06%20December\Presentation\Hyperion%20Charts%20and%20Tables%20Maste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bnco.local\filestore\data\Managed%20Content\FPaS\CorpFin\FinControl\ExtReport\Large%20Files\External%20Reporting\FY19\06%20December\Presentation\Hyperion%20Charts%20and%20Tables%20Maste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nbnco.local\filestore\data\Managed%20Content\FPaS\CorpFin\FinControl\ExtReport\Large%20Files\External%20Reporting\FY19\06%20December\Presentation\Hyperion%20Charts%20and%20Tables%20Maste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nbnco.local\filestore\data\Managed%20Content\FPaS\CorpFin\FinControl\ExtReport\Large%20Files\External%20Reporting\FY19\06%20December\Presentation\Hyperion%20Charts%20and%20Tables%20Maste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nbnco.local\filestore\data\Managed%20Content\FPaS\CorpFin\FinControl\ExtReport\Large%20Files\External%20Reporting\FY19\06%20December\Presentation\Hyperion%20Charts%20and%20Tables%20Master.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62265125230499"/>
          <c:y val="0.13925386305176399"/>
          <c:w val="0.82027737027681902"/>
          <c:h val="0.72092212563289004"/>
        </c:manualLayout>
      </c:layout>
      <c:barChart>
        <c:barDir val="col"/>
        <c:grouping val="stacked"/>
        <c:varyColors val="0"/>
        <c:ser>
          <c:idx val="3"/>
          <c:order val="0"/>
          <c:tx>
            <c:strRef>
              <c:f>'Statistics - KPI rebuild'!$N$907</c:f>
              <c:strCache>
                <c:ptCount val="1"/>
                <c:pt idx="0">
                  <c:v>100/40 Mbps    </c:v>
                </c:pt>
              </c:strCache>
            </c:strRef>
          </c:tx>
          <c:spPr>
            <a:solidFill>
              <a:srgbClr val="002856"/>
            </a:solidFill>
          </c:spPr>
          <c:invertIfNegative val="0"/>
          <c:cat>
            <c:numRef>
              <c:f>'Statistics - KPI rebuild'!$T$902:$Y$902</c:f>
              <c:numCache>
                <c:formatCode>dd\ mmmm\ yyyy</c:formatCode>
                <c:ptCount val="5"/>
                <c:pt idx="0">
                  <c:v>43100</c:v>
                </c:pt>
                <c:pt idx="1">
                  <c:v>43190</c:v>
                </c:pt>
                <c:pt idx="2">
                  <c:v>43281</c:v>
                </c:pt>
                <c:pt idx="3">
                  <c:v>43373</c:v>
                </c:pt>
                <c:pt idx="4">
                  <c:v>43465</c:v>
                </c:pt>
              </c:numCache>
            </c:numRef>
          </c:cat>
          <c:val>
            <c:numRef>
              <c:f>'Statistics - KPI rebuild'!$T$907:$Y$907</c:f>
              <c:numCache>
                <c:formatCode>0%</c:formatCode>
                <c:ptCount val="5"/>
                <c:pt idx="0">
                  <c:v>0.12698425187681101</c:v>
                </c:pt>
                <c:pt idx="1">
                  <c:v>0.11944885446697801</c:v>
                </c:pt>
                <c:pt idx="2">
                  <c:v>0.106686243258035</c:v>
                </c:pt>
                <c:pt idx="3">
                  <c:v>9.6169331479899298E-2</c:v>
                </c:pt>
                <c:pt idx="4">
                  <c:v>9.0074951225749406E-2</c:v>
                </c:pt>
              </c:numCache>
            </c:numRef>
          </c:val>
          <c:extLst>
            <c:ext xmlns:c16="http://schemas.microsoft.com/office/drawing/2014/chart" uri="{C3380CC4-5D6E-409C-BE32-E72D297353CC}">
              <c16:uniqueId val="{00000000-FB9A-4106-A1C6-A301A0FFE6D0}"/>
            </c:ext>
          </c:extLst>
        </c:ser>
        <c:ser>
          <c:idx val="2"/>
          <c:order val="1"/>
          <c:tx>
            <c:strRef>
              <c:f>'Statistics - KPI rebuild'!$N$906</c:f>
              <c:strCache>
                <c:ptCount val="1"/>
                <c:pt idx="0">
                  <c:v>50/20 Mbps    </c:v>
                </c:pt>
              </c:strCache>
            </c:strRef>
          </c:tx>
          <c:spPr>
            <a:solidFill>
              <a:srgbClr val="009FE3"/>
            </a:solidFill>
          </c:spPr>
          <c:invertIfNegative val="0"/>
          <c:cat>
            <c:numRef>
              <c:f>'Statistics - KPI rebuild'!$T$902:$Y$902</c:f>
              <c:numCache>
                <c:formatCode>dd\ mmmm\ yyyy</c:formatCode>
                <c:ptCount val="5"/>
                <c:pt idx="0">
                  <c:v>43100</c:v>
                </c:pt>
                <c:pt idx="1">
                  <c:v>43190</c:v>
                </c:pt>
                <c:pt idx="2">
                  <c:v>43281</c:v>
                </c:pt>
                <c:pt idx="3">
                  <c:v>43373</c:v>
                </c:pt>
                <c:pt idx="4">
                  <c:v>43465</c:v>
                </c:pt>
              </c:numCache>
            </c:numRef>
          </c:cat>
          <c:val>
            <c:numRef>
              <c:f>'Statistics - KPI rebuild'!$T$906:$Y$906</c:f>
              <c:numCache>
                <c:formatCode>0%</c:formatCode>
                <c:ptCount val="5"/>
                <c:pt idx="0">
                  <c:v>4.5437821869990902E-2</c:v>
                </c:pt>
                <c:pt idx="1">
                  <c:v>0.28062354775442</c:v>
                </c:pt>
                <c:pt idx="2">
                  <c:v>0.37532247586261702</c:v>
                </c:pt>
                <c:pt idx="3">
                  <c:v>0.43653550112210499</c:v>
                </c:pt>
                <c:pt idx="4">
                  <c:v>0.485089303731562</c:v>
                </c:pt>
              </c:numCache>
            </c:numRef>
          </c:val>
          <c:extLst>
            <c:ext xmlns:c16="http://schemas.microsoft.com/office/drawing/2014/chart" uri="{C3380CC4-5D6E-409C-BE32-E72D297353CC}">
              <c16:uniqueId val="{00000001-FB9A-4106-A1C6-A301A0FFE6D0}"/>
            </c:ext>
          </c:extLst>
        </c:ser>
        <c:ser>
          <c:idx val="1"/>
          <c:order val="2"/>
          <c:tx>
            <c:strRef>
              <c:f>'Statistics - KPI rebuild'!$N$905</c:f>
              <c:strCache>
                <c:ptCount val="1"/>
                <c:pt idx="0">
                  <c:v>25/10 Mbps    </c:v>
                </c:pt>
              </c:strCache>
            </c:strRef>
          </c:tx>
          <c:spPr>
            <a:solidFill>
              <a:srgbClr val="7F7F7F"/>
            </a:solidFill>
          </c:spPr>
          <c:invertIfNegative val="0"/>
          <c:cat>
            <c:numRef>
              <c:f>'Statistics - KPI rebuild'!$T$902:$Y$902</c:f>
              <c:numCache>
                <c:formatCode>dd\ mmmm\ yyyy</c:formatCode>
                <c:ptCount val="5"/>
                <c:pt idx="0">
                  <c:v>43100</c:v>
                </c:pt>
                <c:pt idx="1">
                  <c:v>43190</c:v>
                </c:pt>
                <c:pt idx="2">
                  <c:v>43281</c:v>
                </c:pt>
                <c:pt idx="3">
                  <c:v>43373</c:v>
                </c:pt>
                <c:pt idx="4">
                  <c:v>43465</c:v>
                </c:pt>
              </c:numCache>
            </c:numRef>
          </c:cat>
          <c:val>
            <c:numRef>
              <c:f>'Statistics - KPI rebuild'!$T$905:$X$905</c:f>
              <c:numCache>
                <c:formatCode>0%</c:formatCode>
                <c:ptCount val="4"/>
                <c:pt idx="0">
                  <c:v>5.5587535576243101E-3</c:v>
                </c:pt>
                <c:pt idx="1">
                  <c:v>5.6799571169219003E-3</c:v>
                </c:pt>
                <c:pt idx="2">
                  <c:v>5.4786951817144998E-3</c:v>
                </c:pt>
                <c:pt idx="3">
                  <c:v>4.5397250632471103E-3</c:v>
                </c:pt>
              </c:numCache>
            </c:numRef>
          </c:val>
          <c:extLst>
            <c:ext xmlns:c16="http://schemas.microsoft.com/office/drawing/2014/chart" uri="{C3380CC4-5D6E-409C-BE32-E72D297353CC}">
              <c16:uniqueId val="{00000002-FB9A-4106-A1C6-A301A0FFE6D0}"/>
            </c:ext>
          </c:extLst>
        </c:ser>
        <c:ser>
          <c:idx val="0"/>
          <c:order val="3"/>
          <c:tx>
            <c:strRef>
              <c:f>'Statistics - KPI rebuild'!$N$904</c:f>
              <c:strCache>
                <c:ptCount val="1"/>
                <c:pt idx="0">
                  <c:v>25/5 Mbps    </c:v>
                </c:pt>
              </c:strCache>
            </c:strRef>
          </c:tx>
          <c:spPr>
            <a:solidFill>
              <a:srgbClr val="FECA33"/>
            </a:solidFill>
          </c:spPr>
          <c:invertIfNegative val="0"/>
          <c:cat>
            <c:numRef>
              <c:f>'Statistics - KPI rebuild'!$T$902:$Y$902</c:f>
              <c:numCache>
                <c:formatCode>dd\ mmmm\ yyyy</c:formatCode>
                <c:ptCount val="5"/>
                <c:pt idx="0">
                  <c:v>43100</c:v>
                </c:pt>
                <c:pt idx="1">
                  <c:v>43190</c:v>
                </c:pt>
                <c:pt idx="2">
                  <c:v>43281</c:v>
                </c:pt>
                <c:pt idx="3">
                  <c:v>43373</c:v>
                </c:pt>
                <c:pt idx="4">
                  <c:v>43465</c:v>
                </c:pt>
              </c:numCache>
            </c:numRef>
          </c:cat>
          <c:val>
            <c:numRef>
              <c:f>'Statistics - KPI rebuild'!$T$904:$Y$904</c:f>
              <c:numCache>
                <c:formatCode>0%</c:formatCode>
                <c:ptCount val="5"/>
                <c:pt idx="0">
                  <c:v>0.51998926142727997</c:v>
                </c:pt>
                <c:pt idx="1">
                  <c:v>0.298557765978475</c:v>
                </c:pt>
                <c:pt idx="2">
                  <c:v>0.224618146800413</c:v>
                </c:pt>
                <c:pt idx="3">
                  <c:v>0.18669020152120699</c:v>
                </c:pt>
                <c:pt idx="4">
                  <c:v>0.173220835335164</c:v>
                </c:pt>
              </c:numCache>
            </c:numRef>
          </c:val>
          <c:extLst>
            <c:ext xmlns:c16="http://schemas.microsoft.com/office/drawing/2014/chart" uri="{C3380CC4-5D6E-409C-BE32-E72D297353CC}">
              <c16:uniqueId val="{00000003-FB9A-4106-A1C6-A301A0FFE6D0}"/>
            </c:ext>
          </c:extLst>
        </c:ser>
        <c:ser>
          <c:idx val="4"/>
          <c:order val="4"/>
          <c:tx>
            <c:strRef>
              <c:f>'Statistics - KPI rebuild'!$N$903</c:f>
              <c:strCache>
                <c:ptCount val="1"/>
                <c:pt idx="0">
                  <c:v>12/1 Mbps   </c:v>
                </c:pt>
              </c:strCache>
            </c:strRef>
          </c:tx>
          <c:spPr>
            <a:solidFill>
              <a:srgbClr val="A2C617"/>
            </a:solidFill>
          </c:spPr>
          <c:invertIfNegative val="0"/>
          <c:cat>
            <c:numRef>
              <c:f>'Statistics - KPI rebuild'!$T$902:$Y$902</c:f>
              <c:numCache>
                <c:formatCode>dd\ mmmm\ yyyy</c:formatCode>
                <c:ptCount val="5"/>
                <c:pt idx="0">
                  <c:v>43100</c:v>
                </c:pt>
                <c:pt idx="1">
                  <c:v>43190</c:v>
                </c:pt>
                <c:pt idx="2">
                  <c:v>43281</c:v>
                </c:pt>
                <c:pt idx="3">
                  <c:v>43373</c:v>
                </c:pt>
                <c:pt idx="4">
                  <c:v>43465</c:v>
                </c:pt>
              </c:numCache>
            </c:numRef>
          </c:cat>
          <c:val>
            <c:numRef>
              <c:f>'Statistics - KPI rebuild'!$T$903:$Y$903</c:f>
              <c:numCache>
                <c:formatCode>0%</c:formatCode>
                <c:ptCount val="5"/>
                <c:pt idx="0">
                  <c:v>0.30192510632351499</c:v>
                </c:pt>
                <c:pt idx="1">
                  <c:v>0.29556540666294101</c:v>
                </c:pt>
                <c:pt idx="2">
                  <c:v>0.28777171528958601</c:v>
                </c:pt>
                <c:pt idx="3">
                  <c:v>0.27592192164271201</c:v>
                </c:pt>
                <c:pt idx="4">
                  <c:v>0.246810067382846</c:v>
                </c:pt>
              </c:numCache>
            </c:numRef>
          </c:val>
          <c:extLst>
            <c:ext xmlns:c16="http://schemas.microsoft.com/office/drawing/2014/chart" uri="{C3380CC4-5D6E-409C-BE32-E72D297353CC}">
              <c16:uniqueId val="{00000004-FB9A-4106-A1C6-A301A0FFE6D0}"/>
            </c:ext>
          </c:extLst>
        </c:ser>
        <c:dLbls>
          <c:showLegendKey val="0"/>
          <c:showVal val="0"/>
          <c:showCatName val="0"/>
          <c:showSerName val="0"/>
          <c:showPercent val="0"/>
          <c:showBubbleSize val="0"/>
        </c:dLbls>
        <c:gapWidth val="100"/>
        <c:overlap val="100"/>
        <c:axId val="-2131785432"/>
        <c:axId val="-2131796008"/>
      </c:barChart>
      <c:catAx>
        <c:axId val="-2131785432"/>
        <c:scaling>
          <c:orientation val="minMax"/>
        </c:scaling>
        <c:delete val="0"/>
        <c:axPos val="b"/>
        <c:numFmt formatCode="[$-C09]dd\-mmm\-yy;@" sourceLinked="0"/>
        <c:majorTickMark val="none"/>
        <c:minorTickMark val="none"/>
        <c:tickLblPos val="nextTo"/>
        <c:spPr>
          <a:ln>
            <a:noFill/>
          </a:ln>
        </c:spPr>
        <c:txPr>
          <a:bodyPr/>
          <a:lstStyle/>
          <a:p>
            <a:pPr algn="ctr">
              <a:defRPr/>
            </a:pPr>
            <a:endParaRPr lang="en-US"/>
          </a:p>
        </c:txPr>
        <c:crossAx val="-2131796008"/>
        <c:crosses val="autoZero"/>
        <c:auto val="0"/>
        <c:lblAlgn val="ctr"/>
        <c:lblOffset val="100"/>
        <c:noMultiLvlLbl val="0"/>
      </c:catAx>
      <c:valAx>
        <c:axId val="-2131796008"/>
        <c:scaling>
          <c:orientation val="minMax"/>
          <c:max val="1"/>
        </c:scaling>
        <c:delete val="0"/>
        <c:axPos val="l"/>
        <c:majorGridlines>
          <c:spPr>
            <a:ln>
              <a:solidFill>
                <a:srgbClr val="7F7F7F">
                  <a:lumMod val="20000"/>
                  <a:lumOff val="80000"/>
                </a:srgbClr>
              </a:solidFill>
            </a:ln>
          </c:spPr>
        </c:majorGridlines>
        <c:numFmt formatCode="0%" sourceLinked="1"/>
        <c:majorTickMark val="none"/>
        <c:minorTickMark val="none"/>
        <c:tickLblPos val="nextTo"/>
        <c:spPr>
          <a:ln>
            <a:noFill/>
          </a:ln>
        </c:spPr>
        <c:txPr>
          <a:bodyPr/>
          <a:lstStyle/>
          <a:p>
            <a:pPr algn="ctr">
              <a:defRPr/>
            </a:pPr>
            <a:endParaRPr lang="en-US"/>
          </a:p>
        </c:txPr>
        <c:crossAx val="-2131785432"/>
        <c:crosses val="autoZero"/>
        <c:crossBetween val="between"/>
        <c:majorUnit val="0.2"/>
      </c:valAx>
    </c:plotArea>
    <c:plotVisOnly val="1"/>
    <c:dispBlanksAs val="gap"/>
    <c:showDLblsOverMax val="0"/>
  </c:chart>
  <c:spPr>
    <a:ln>
      <a:noFill/>
    </a:ln>
  </c:spPr>
  <c:txPr>
    <a:bodyPr/>
    <a:lstStyle/>
    <a:p>
      <a:pPr>
        <a:defRPr sz="700" b="0" i="0">
          <a:solidFill>
            <a:schemeClr val="tx1">
              <a:lumMod val="50000"/>
              <a:lumOff val="50000"/>
            </a:schemeClr>
          </a:solidFill>
          <a:latin typeface="Gotham Rounded Book" pitchFamily="2"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62262354987401"/>
          <c:y val="0.13642551508166501"/>
          <c:w val="0.82027740698715901"/>
          <c:h val="0.68242223094846"/>
        </c:manualLayout>
      </c:layout>
      <c:barChart>
        <c:barDir val="col"/>
        <c:grouping val="stacked"/>
        <c:varyColors val="0"/>
        <c:ser>
          <c:idx val="4"/>
          <c:order val="0"/>
          <c:tx>
            <c:strRef>
              <c:f>'Statistics - KPI rebuild'!$N$916</c:f>
              <c:strCache>
                <c:ptCount val="1"/>
                <c:pt idx="0">
                  <c:v>50/20 Mbps    </c:v>
                </c:pt>
              </c:strCache>
            </c:strRef>
          </c:tx>
          <c:spPr>
            <a:solidFill>
              <a:srgbClr val="009FE3"/>
            </a:solidFill>
          </c:spPr>
          <c:invertIfNegative val="0"/>
          <c:cat>
            <c:numRef>
              <c:f>'Statistics - KPI rebuild'!$T$913:$Y$913</c:f>
              <c:numCache>
                <c:formatCode>dd\ mmmm\ yyyy</c:formatCode>
                <c:ptCount val="5"/>
                <c:pt idx="0">
                  <c:v>43100</c:v>
                </c:pt>
                <c:pt idx="1">
                  <c:v>43190</c:v>
                </c:pt>
                <c:pt idx="2">
                  <c:v>43281</c:v>
                </c:pt>
                <c:pt idx="3">
                  <c:v>43373</c:v>
                </c:pt>
                <c:pt idx="4">
                  <c:v>43465</c:v>
                </c:pt>
              </c:numCache>
            </c:numRef>
          </c:cat>
          <c:val>
            <c:numRef>
              <c:f>'Statistics - KPI rebuild'!$T$916:$Y$916</c:f>
              <c:numCache>
                <c:formatCode>0%</c:formatCode>
                <c:ptCount val="5"/>
                <c:pt idx="0">
                  <c:v>7.4394895047420306E-2</c:v>
                </c:pt>
                <c:pt idx="1">
                  <c:v>8.5203796277428301E-2</c:v>
                </c:pt>
                <c:pt idx="2">
                  <c:v>9.6363457824621093E-2</c:v>
                </c:pt>
                <c:pt idx="3">
                  <c:v>0.11167948737791999</c:v>
                </c:pt>
                <c:pt idx="4">
                  <c:v>0.50098130320038703</c:v>
                </c:pt>
              </c:numCache>
            </c:numRef>
          </c:val>
          <c:extLst>
            <c:ext xmlns:c16="http://schemas.microsoft.com/office/drawing/2014/chart" uri="{C3380CC4-5D6E-409C-BE32-E72D297353CC}">
              <c16:uniqueId val="{00000000-5346-481F-9F78-93E6AC072E01}"/>
            </c:ext>
          </c:extLst>
        </c:ser>
        <c:ser>
          <c:idx val="3"/>
          <c:order val="1"/>
          <c:tx>
            <c:strRef>
              <c:f>'Statistics - KPI rebuild'!$N$915</c:f>
              <c:strCache>
                <c:ptCount val="1"/>
                <c:pt idx="0">
                  <c:v>25/5 Mbps    </c:v>
                </c:pt>
              </c:strCache>
            </c:strRef>
          </c:tx>
          <c:spPr>
            <a:solidFill>
              <a:srgbClr val="FECA33"/>
            </a:solidFill>
          </c:spPr>
          <c:invertIfNegative val="0"/>
          <c:cat>
            <c:numRef>
              <c:f>'Statistics - KPI rebuild'!$T$913:$Y$913</c:f>
              <c:numCache>
                <c:formatCode>dd\ mmmm\ yyyy</c:formatCode>
                <c:ptCount val="5"/>
                <c:pt idx="0">
                  <c:v>43100</c:v>
                </c:pt>
                <c:pt idx="1">
                  <c:v>43190</c:v>
                </c:pt>
                <c:pt idx="2">
                  <c:v>43281</c:v>
                </c:pt>
                <c:pt idx="3">
                  <c:v>43373</c:v>
                </c:pt>
                <c:pt idx="4">
                  <c:v>43465</c:v>
                </c:pt>
              </c:numCache>
            </c:numRef>
          </c:cat>
          <c:val>
            <c:numRef>
              <c:f>'Statistics - KPI rebuild'!$T$915:$Y$915</c:f>
              <c:numCache>
                <c:formatCode>0%</c:formatCode>
                <c:ptCount val="5"/>
                <c:pt idx="0">
                  <c:v>0.75543694072233902</c:v>
                </c:pt>
                <c:pt idx="1">
                  <c:v>0.74591475284742503</c:v>
                </c:pt>
                <c:pt idx="2">
                  <c:v>0.73635069228503203</c:v>
                </c:pt>
                <c:pt idx="3">
                  <c:v>0.72552972496091905</c:v>
                </c:pt>
                <c:pt idx="4">
                  <c:v>0.343660558302048</c:v>
                </c:pt>
              </c:numCache>
            </c:numRef>
          </c:val>
          <c:extLst>
            <c:ext xmlns:c16="http://schemas.microsoft.com/office/drawing/2014/chart" uri="{C3380CC4-5D6E-409C-BE32-E72D297353CC}">
              <c16:uniqueId val="{00000001-5346-481F-9F78-93E6AC072E01}"/>
            </c:ext>
          </c:extLst>
        </c:ser>
        <c:ser>
          <c:idx val="2"/>
          <c:order val="2"/>
          <c:tx>
            <c:strRef>
              <c:f>'Statistics - KPI rebuild'!$N$914</c:f>
              <c:strCache>
                <c:ptCount val="1"/>
                <c:pt idx="0">
                  <c:v>12/1 Mbps    </c:v>
                </c:pt>
              </c:strCache>
            </c:strRef>
          </c:tx>
          <c:spPr>
            <a:solidFill>
              <a:srgbClr val="A2C617"/>
            </a:solidFill>
          </c:spPr>
          <c:invertIfNegative val="0"/>
          <c:cat>
            <c:numRef>
              <c:f>'Statistics - KPI rebuild'!$T$913:$Y$913</c:f>
              <c:numCache>
                <c:formatCode>dd\ mmmm\ yyyy</c:formatCode>
                <c:ptCount val="5"/>
                <c:pt idx="0">
                  <c:v>43100</c:v>
                </c:pt>
                <c:pt idx="1">
                  <c:v>43190</c:v>
                </c:pt>
                <c:pt idx="2">
                  <c:v>43281</c:v>
                </c:pt>
                <c:pt idx="3">
                  <c:v>43373</c:v>
                </c:pt>
                <c:pt idx="4">
                  <c:v>43465</c:v>
                </c:pt>
              </c:numCache>
            </c:numRef>
          </c:cat>
          <c:val>
            <c:numRef>
              <c:f>'Statistics - KPI rebuild'!$T$914:$Y$914</c:f>
              <c:numCache>
                <c:formatCode>0%</c:formatCode>
                <c:ptCount val="5"/>
                <c:pt idx="0">
                  <c:v>0.17016816423024</c:v>
                </c:pt>
                <c:pt idx="1">
                  <c:v>0.168881450875147</c:v>
                </c:pt>
                <c:pt idx="2">
                  <c:v>0.167285849890347</c:v>
                </c:pt>
                <c:pt idx="3">
                  <c:v>0.16277530994133901</c:v>
                </c:pt>
                <c:pt idx="4">
                  <c:v>0.15533955320967899</c:v>
                </c:pt>
              </c:numCache>
            </c:numRef>
          </c:val>
          <c:extLst>
            <c:ext xmlns:c16="http://schemas.microsoft.com/office/drawing/2014/chart" uri="{C3380CC4-5D6E-409C-BE32-E72D297353CC}">
              <c16:uniqueId val="{00000002-5346-481F-9F78-93E6AC072E01}"/>
            </c:ext>
          </c:extLst>
        </c:ser>
        <c:dLbls>
          <c:showLegendKey val="0"/>
          <c:showVal val="0"/>
          <c:showCatName val="0"/>
          <c:showSerName val="0"/>
          <c:showPercent val="0"/>
          <c:showBubbleSize val="0"/>
        </c:dLbls>
        <c:gapWidth val="100"/>
        <c:overlap val="100"/>
        <c:axId val="-2131861592"/>
        <c:axId val="-2131867512"/>
      </c:barChart>
      <c:catAx>
        <c:axId val="-2131861592"/>
        <c:scaling>
          <c:orientation val="minMax"/>
        </c:scaling>
        <c:delete val="0"/>
        <c:axPos val="b"/>
        <c:numFmt formatCode="[$-C09]dd\-mmm\-yy;@" sourceLinked="0"/>
        <c:majorTickMark val="none"/>
        <c:minorTickMark val="none"/>
        <c:tickLblPos val="nextTo"/>
        <c:spPr>
          <a:ln>
            <a:noFill/>
          </a:ln>
        </c:spPr>
        <c:crossAx val="-2131867512"/>
        <c:crosses val="autoZero"/>
        <c:auto val="0"/>
        <c:lblAlgn val="ctr"/>
        <c:lblOffset val="100"/>
        <c:noMultiLvlLbl val="0"/>
      </c:catAx>
      <c:valAx>
        <c:axId val="-2131867512"/>
        <c:scaling>
          <c:orientation val="minMax"/>
          <c:max val="1"/>
        </c:scaling>
        <c:delete val="0"/>
        <c:axPos val="l"/>
        <c:majorGridlines>
          <c:spPr>
            <a:ln>
              <a:solidFill>
                <a:srgbClr val="FFFFFF">
                  <a:lumMod val="65000"/>
                </a:srgbClr>
              </a:solidFill>
            </a:ln>
          </c:spPr>
        </c:majorGridlines>
        <c:numFmt formatCode="0%" sourceLinked="1"/>
        <c:majorTickMark val="none"/>
        <c:minorTickMark val="none"/>
        <c:tickLblPos val="nextTo"/>
        <c:spPr>
          <a:ln>
            <a:noFill/>
          </a:ln>
        </c:spPr>
        <c:crossAx val="-2131861592"/>
        <c:crosses val="autoZero"/>
        <c:crossBetween val="between"/>
        <c:majorUnit val="0.2"/>
      </c:valAx>
      <c:spPr>
        <a:noFill/>
        <a:ln w="25400">
          <a:noFill/>
        </a:ln>
      </c:spPr>
    </c:plotArea>
    <c:plotVisOnly val="1"/>
    <c:dispBlanksAs val="gap"/>
    <c:showDLblsOverMax val="0"/>
  </c:chart>
  <c:spPr>
    <a:ln>
      <a:noFill/>
    </a:ln>
  </c:spPr>
  <c:txPr>
    <a:bodyPr/>
    <a:lstStyle/>
    <a:p>
      <a:pPr>
        <a:defRPr sz="700" b="0" i="0">
          <a:solidFill>
            <a:schemeClr val="tx1">
              <a:lumMod val="50000"/>
              <a:lumOff val="50000"/>
            </a:schemeClr>
          </a:solidFill>
          <a:latin typeface="Gotham Rounded Book" pitchFamily="2"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285483744748"/>
          <c:y val="8.4294644971900604E-2"/>
          <c:w val="0.74373548648732601"/>
          <c:h val="0.83504722574618595"/>
        </c:manualLayout>
      </c:layout>
      <c:barChart>
        <c:barDir val="col"/>
        <c:grouping val="stacked"/>
        <c:varyColors val="0"/>
        <c:ser>
          <c:idx val="3"/>
          <c:order val="0"/>
          <c:tx>
            <c:strRef>
              <c:f>'Statistics - KPI rebuild'!$N$397</c:f>
              <c:strCache>
                <c:ptCount val="1"/>
                <c:pt idx="0">
                  <c:v>FTTP   </c:v>
                </c:pt>
              </c:strCache>
            </c:strRef>
          </c:tx>
          <c:spPr>
            <a:solidFill>
              <a:srgbClr val="002856"/>
            </a:solidFill>
          </c:spPr>
          <c:invertIfNegative val="0"/>
          <c:cat>
            <c:numRef>
              <c:f>'Statistics - KPI rebuild'!$U$396:$Y$396</c:f>
              <c:numCache>
                <c:formatCode>dd\ mmmm\ yyyy</c:formatCode>
                <c:ptCount val="5"/>
                <c:pt idx="0">
                  <c:v>43100</c:v>
                </c:pt>
                <c:pt idx="1">
                  <c:v>43190</c:v>
                </c:pt>
                <c:pt idx="2">
                  <c:v>43281</c:v>
                </c:pt>
                <c:pt idx="3">
                  <c:v>43373</c:v>
                </c:pt>
                <c:pt idx="4">
                  <c:v>43465</c:v>
                </c:pt>
              </c:numCache>
            </c:numRef>
          </c:cat>
          <c:val>
            <c:numRef>
              <c:f>'Statistics - KPI rebuild'!$U$397:$Y$397</c:f>
              <c:numCache>
                <c:formatCode>_(* #,##0_);_(* \(#,##0\);_(* "-"??_);_(@_)</c:formatCode>
                <c:ptCount val="5"/>
                <c:pt idx="0">
                  <c:v>1591036</c:v>
                </c:pt>
                <c:pt idx="1">
                  <c:v>1624509</c:v>
                </c:pt>
                <c:pt idx="2">
                  <c:v>1669140</c:v>
                </c:pt>
                <c:pt idx="3">
                  <c:v>1703762</c:v>
                </c:pt>
                <c:pt idx="4">
                  <c:v>1739916</c:v>
                </c:pt>
              </c:numCache>
            </c:numRef>
          </c:val>
          <c:extLst>
            <c:ext xmlns:c16="http://schemas.microsoft.com/office/drawing/2014/chart" uri="{C3380CC4-5D6E-409C-BE32-E72D297353CC}">
              <c16:uniqueId val="{00000000-D1B2-430F-A31A-726ED9B4BD4D}"/>
            </c:ext>
          </c:extLst>
        </c:ser>
        <c:ser>
          <c:idx val="2"/>
          <c:order val="1"/>
          <c:tx>
            <c:strRef>
              <c:f>'Statistics - KPI rebuild'!$N$398</c:f>
              <c:strCache>
                <c:ptCount val="1"/>
                <c:pt idx="0">
                  <c:v>FTTN   </c:v>
                </c:pt>
              </c:strCache>
            </c:strRef>
          </c:tx>
          <c:spPr>
            <a:solidFill>
              <a:srgbClr val="009FE3"/>
            </a:solidFill>
          </c:spPr>
          <c:invertIfNegative val="0"/>
          <c:cat>
            <c:numRef>
              <c:f>'Statistics - KPI rebuild'!$U$396:$Y$396</c:f>
              <c:numCache>
                <c:formatCode>dd\ mmmm\ yyyy</c:formatCode>
                <c:ptCount val="5"/>
                <c:pt idx="0">
                  <c:v>43100</c:v>
                </c:pt>
                <c:pt idx="1">
                  <c:v>43190</c:v>
                </c:pt>
                <c:pt idx="2">
                  <c:v>43281</c:v>
                </c:pt>
                <c:pt idx="3">
                  <c:v>43373</c:v>
                </c:pt>
                <c:pt idx="4">
                  <c:v>43465</c:v>
                </c:pt>
              </c:numCache>
            </c:numRef>
          </c:cat>
          <c:val>
            <c:numRef>
              <c:f>'Statistics - KPI rebuild'!$U$398:$Y$398</c:f>
              <c:numCache>
                <c:formatCode>_(* #,##0_);_(* \(#,##0\);_(* "-"??_);_(@_)</c:formatCode>
                <c:ptCount val="5"/>
                <c:pt idx="0">
                  <c:v>3114076</c:v>
                </c:pt>
                <c:pt idx="1">
                  <c:v>3406829</c:v>
                </c:pt>
                <c:pt idx="2">
                  <c:v>3753616</c:v>
                </c:pt>
                <c:pt idx="3">
                  <c:v>3820887</c:v>
                </c:pt>
                <c:pt idx="4">
                  <c:v>3935096</c:v>
                </c:pt>
              </c:numCache>
            </c:numRef>
          </c:val>
          <c:extLst>
            <c:ext xmlns:c16="http://schemas.microsoft.com/office/drawing/2014/chart" uri="{C3380CC4-5D6E-409C-BE32-E72D297353CC}">
              <c16:uniqueId val="{00000001-D1B2-430F-A31A-726ED9B4BD4D}"/>
            </c:ext>
          </c:extLst>
        </c:ser>
        <c:ser>
          <c:idx val="6"/>
          <c:order val="2"/>
          <c:tx>
            <c:strRef>
              <c:f>'Statistics - KPI rebuild'!$N$399</c:f>
              <c:strCache>
                <c:ptCount val="1"/>
                <c:pt idx="0">
                  <c:v>FTTC       </c:v>
                </c:pt>
              </c:strCache>
            </c:strRef>
          </c:tx>
          <c:spPr>
            <a:solidFill>
              <a:srgbClr val="BFBFBF"/>
            </a:solidFill>
            <a:ln w="28575">
              <a:noFill/>
            </a:ln>
          </c:spPr>
          <c:invertIfNegative val="0"/>
          <c:cat>
            <c:numRef>
              <c:f>'Statistics - KPI rebuild'!$U$396:$Y$396</c:f>
              <c:numCache>
                <c:formatCode>dd\ mmmm\ yyyy</c:formatCode>
                <c:ptCount val="5"/>
                <c:pt idx="0">
                  <c:v>43100</c:v>
                </c:pt>
                <c:pt idx="1">
                  <c:v>43190</c:v>
                </c:pt>
                <c:pt idx="2">
                  <c:v>43281</c:v>
                </c:pt>
                <c:pt idx="3">
                  <c:v>43373</c:v>
                </c:pt>
                <c:pt idx="4">
                  <c:v>43465</c:v>
                </c:pt>
              </c:numCache>
            </c:numRef>
          </c:cat>
          <c:val>
            <c:numRef>
              <c:f>'Statistics - KPI rebuild'!$U$399:$Y$399</c:f>
              <c:numCache>
                <c:formatCode>_(* #,##0_);_(* \(#,##0\);_(* "-"??_);_(@_)</c:formatCode>
                <c:ptCount val="5"/>
                <c:pt idx="0">
                  <c:v>0</c:v>
                </c:pt>
                <c:pt idx="1">
                  <c:v>18500</c:v>
                </c:pt>
                <c:pt idx="2">
                  <c:v>75387</c:v>
                </c:pt>
                <c:pt idx="3">
                  <c:v>148822</c:v>
                </c:pt>
                <c:pt idx="4">
                  <c:v>260189</c:v>
                </c:pt>
              </c:numCache>
            </c:numRef>
          </c:val>
          <c:extLst>
            <c:ext xmlns:c16="http://schemas.microsoft.com/office/drawing/2014/chart" uri="{C3380CC4-5D6E-409C-BE32-E72D297353CC}">
              <c16:uniqueId val="{00000002-D1B2-430F-A31A-726ED9B4BD4D}"/>
            </c:ext>
          </c:extLst>
        </c:ser>
        <c:ser>
          <c:idx val="0"/>
          <c:order val="3"/>
          <c:tx>
            <c:strRef>
              <c:f>'Statistics - KPI rebuild'!$N$400</c:f>
              <c:strCache>
                <c:ptCount val="1"/>
                <c:pt idx="0">
                  <c:v>HFC      </c:v>
                </c:pt>
              </c:strCache>
            </c:strRef>
          </c:tx>
          <c:spPr>
            <a:solidFill>
              <a:srgbClr val="7F7F7F"/>
            </a:solidFill>
          </c:spPr>
          <c:invertIfNegative val="0"/>
          <c:cat>
            <c:numRef>
              <c:f>'Statistics - KPI rebuild'!$U$396:$Y$396</c:f>
              <c:numCache>
                <c:formatCode>dd\ mmmm\ yyyy</c:formatCode>
                <c:ptCount val="5"/>
                <c:pt idx="0">
                  <c:v>43100</c:v>
                </c:pt>
                <c:pt idx="1">
                  <c:v>43190</c:v>
                </c:pt>
                <c:pt idx="2">
                  <c:v>43281</c:v>
                </c:pt>
                <c:pt idx="3">
                  <c:v>43373</c:v>
                </c:pt>
                <c:pt idx="4">
                  <c:v>43465</c:v>
                </c:pt>
              </c:numCache>
            </c:numRef>
          </c:cat>
          <c:val>
            <c:numRef>
              <c:f>'Statistics - KPI rebuild'!$U$400:$Y$400</c:f>
              <c:numCache>
                <c:formatCode>_(* #,##0_);_(* \(#,##0\);_(* "-"??_);_(@_)</c:formatCode>
                <c:ptCount val="5"/>
                <c:pt idx="0">
                  <c:v>442419</c:v>
                </c:pt>
                <c:pt idx="1">
                  <c:v>426228</c:v>
                </c:pt>
                <c:pt idx="2">
                  <c:v>498333</c:v>
                </c:pt>
                <c:pt idx="3">
                  <c:v>621268</c:v>
                </c:pt>
                <c:pt idx="4">
                  <c:v>1095351</c:v>
                </c:pt>
              </c:numCache>
            </c:numRef>
          </c:val>
          <c:extLst>
            <c:ext xmlns:c16="http://schemas.microsoft.com/office/drawing/2014/chart" uri="{C3380CC4-5D6E-409C-BE32-E72D297353CC}">
              <c16:uniqueId val="{00000003-D1B2-430F-A31A-726ED9B4BD4D}"/>
            </c:ext>
          </c:extLst>
        </c:ser>
        <c:ser>
          <c:idx val="1"/>
          <c:order val="4"/>
          <c:tx>
            <c:strRef>
              <c:f>'Statistics - KPI rebuild'!$N$401</c:f>
              <c:strCache>
                <c:ptCount val="1"/>
                <c:pt idx="0">
                  <c:v>Wireless    </c:v>
                </c:pt>
              </c:strCache>
            </c:strRef>
          </c:tx>
          <c:spPr>
            <a:solidFill>
              <a:srgbClr val="FECA33"/>
            </a:solidFill>
          </c:spPr>
          <c:invertIfNegative val="0"/>
          <c:cat>
            <c:numRef>
              <c:f>'Statistics - KPI rebuild'!$U$396:$Y$396</c:f>
              <c:numCache>
                <c:formatCode>dd\ mmmm\ yyyy</c:formatCode>
                <c:ptCount val="5"/>
                <c:pt idx="0">
                  <c:v>43100</c:v>
                </c:pt>
                <c:pt idx="1">
                  <c:v>43190</c:v>
                </c:pt>
                <c:pt idx="2">
                  <c:v>43281</c:v>
                </c:pt>
                <c:pt idx="3">
                  <c:v>43373</c:v>
                </c:pt>
                <c:pt idx="4">
                  <c:v>43465</c:v>
                </c:pt>
              </c:numCache>
            </c:numRef>
          </c:cat>
          <c:val>
            <c:numRef>
              <c:f>'Statistics - KPI rebuild'!$U$401:$Y$401</c:f>
              <c:numCache>
                <c:formatCode>_(* #,##0_);_(* \(#,##0\);_(* "-"??_);_(@_)</c:formatCode>
                <c:ptCount val="5"/>
                <c:pt idx="0">
                  <c:v>565557</c:v>
                </c:pt>
                <c:pt idx="1">
                  <c:v>586978</c:v>
                </c:pt>
                <c:pt idx="2">
                  <c:v>609913</c:v>
                </c:pt>
                <c:pt idx="3">
                  <c:v>618253</c:v>
                </c:pt>
                <c:pt idx="4">
                  <c:v>632733</c:v>
                </c:pt>
              </c:numCache>
            </c:numRef>
          </c:val>
          <c:extLst>
            <c:ext xmlns:c16="http://schemas.microsoft.com/office/drawing/2014/chart" uri="{C3380CC4-5D6E-409C-BE32-E72D297353CC}">
              <c16:uniqueId val="{00000004-D1B2-430F-A31A-726ED9B4BD4D}"/>
            </c:ext>
          </c:extLst>
        </c:ser>
        <c:ser>
          <c:idx val="4"/>
          <c:order val="5"/>
          <c:tx>
            <c:strRef>
              <c:f>'Statistics - KPI rebuild'!$N$402</c:f>
              <c:strCache>
                <c:ptCount val="1"/>
                <c:pt idx="0">
                  <c:v>Satellite   </c:v>
                </c:pt>
              </c:strCache>
            </c:strRef>
          </c:tx>
          <c:spPr>
            <a:solidFill>
              <a:srgbClr val="A2C617"/>
            </a:solidFill>
            <a:ln>
              <a:noFill/>
            </a:ln>
          </c:spPr>
          <c:invertIfNegative val="0"/>
          <c:cat>
            <c:numRef>
              <c:f>'Statistics - KPI rebuild'!$U$396:$Y$396</c:f>
              <c:numCache>
                <c:formatCode>dd\ mmmm\ yyyy</c:formatCode>
                <c:ptCount val="5"/>
                <c:pt idx="0">
                  <c:v>43100</c:v>
                </c:pt>
                <c:pt idx="1">
                  <c:v>43190</c:v>
                </c:pt>
                <c:pt idx="2">
                  <c:v>43281</c:v>
                </c:pt>
                <c:pt idx="3">
                  <c:v>43373</c:v>
                </c:pt>
                <c:pt idx="4">
                  <c:v>43465</c:v>
                </c:pt>
              </c:numCache>
            </c:numRef>
          </c:cat>
          <c:val>
            <c:numRef>
              <c:f>'Statistics - KPI rebuild'!$U$402:$Y$402</c:f>
              <c:numCache>
                <c:formatCode>_(* #,##0_);_(* \(#,##0\);_(* "-"??_);_(@_)</c:formatCode>
                <c:ptCount val="5"/>
                <c:pt idx="0">
                  <c:v>424184</c:v>
                </c:pt>
                <c:pt idx="1">
                  <c:v>427871</c:v>
                </c:pt>
                <c:pt idx="2">
                  <c:v>430449</c:v>
                </c:pt>
                <c:pt idx="3">
                  <c:v>433917</c:v>
                </c:pt>
                <c:pt idx="4">
                  <c:v>436580</c:v>
                </c:pt>
              </c:numCache>
            </c:numRef>
          </c:val>
          <c:extLst>
            <c:ext xmlns:c16="http://schemas.microsoft.com/office/drawing/2014/chart" uri="{C3380CC4-5D6E-409C-BE32-E72D297353CC}">
              <c16:uniqueId val="{00000005-D1B2-430F-A31A-726ED9B4BD4D}"/>
            </c:ext>
          </c:extLst>
        </c:ser>
        <c:dLbls>
          <c:showLegendKey val="0"/>
          <c:showVal val="0"/>
          <c:showCatName val="0"/>
          <c:showSerName val="0"/>
          <c:showPercent val="0"/>
          <c:showBubbleSize val="0"/>
        </c:dLbls>
        <c:gapWidth val="54"/>
        <c:overlap val="100"/>
        <c:axId val="-2132374184"/>
        <c:axId val="-2132378456"/>
      </c:barChart>
      <c:lineChart>
        <c:grouping val="standard"/>
        <c:varyColors val="0"/>
        <c:ser>
          <c:idx val="7"/>
          <c:order val="6"/>
          <c:tx>
            <c:strRef>
              <c:f>'Statistics - KPI rebuild'!$N$404</c:f>
              <c:strCache>
                <c:ptCount val="1"/>
              </c:strCache>
            </c:strRef>
          </c:tx>
          <c:spPr>
            <a:ln>
              <a:noFill/>
            </a:ln>
          </c:spPr>
          <c:marker>
            <c:symbol val="none"/>
          </c:marker>
          <c:dLbls>
            <c:dLbl>
              <c:idx val="0"/>
              <c:layout>
                <c:manualLayout>
                  <c:x val="-6.9083975000658701E-2"/>
                  <c:y val="-4.71744699372551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260-48EC-BD1B-0C4A36D48FAB}"/>
                </c:ext>
              </c:extLst>
            </c:dLbl>
            <c:dLbl>
              <c:idx val="1"/>
              <c:layout>
                <c:manualLayout>
                  <c:x val="-7.6865887018483986E-2"/>
                  <c:y val="-4.71744699372551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260-48EC-BD1B-0C4A36D48FAB}"/>
                </c:ext>
              </c:extLst>
            </c:dLbl>
            <c:dLbl>
              <c:idx val="2"/>
              <c:layout>
                <c:manualLayout>
                  <c:x val="-7.1159151538745441E-2"/>
                  <c:y val="-4.97087957917197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23-4C2B-92C2-C359EBFF2387}"/>
                </c:ext>
              </c:extLst>
            </c:dLbl>
            <c:dLbl>
              <c:idx val="3"/>
              <c:layout>
                <c:manualLayout>
                  <c:x val="-7.4394874640750383E-2"/>
                  <c:y val="-4.23193670099470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1B2-430F-A31A-726ED9B4BD4D}"/>
                </c:ext>
              </c:extLst>
            </c:dLbl>
            <c:dLbl>
              <c:idx val="4"/>
              <c:layout>
                <c:manualLayout>
                  <c:x val="-7.2483097830072049E-2"/>
                  <c:y val="-4.47080252098269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1B2-430F-A31A-726ED9B4BD4D}"/>
                </c:ext>
              </c:extLst>
            </c:dLbl>
            <c:spPr>
              <a:noFill/>
              <a:ln>
                <a:noFill/>
              </a:ln>
              <a:effectLst/>
            </c:spPr>
            <c:txPr>
              <a:bodyPr/>
              <a:lstStyle/>
              <a:p>
                <a:pPr>
                  <a:defRPr baseline="0">
                    <a:solidFill>
                      <a:srgbClr val="00285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'Statistics - KPI rebuild'!$U$396:$Y$396</c:f>
              <c:numCache>
                <c:formatCode>dd\ mmmm\ yyyy</c:formatCode>
                <c:ptCount val="5"/>
                <c:pt idx="0">
                  <c:v>43100</c:v>
                </c:pt>
                <c:pt idx="1">
                  <c:v>43190</c:v>
                </c:pt>
                <c:pt idx="2">
                  <c:v>43281</c:v>
                </c:pt>
                <c:pt idx="3">
                  <c:v>43373</c:v>
                </c:pt>
                <c:pt idx="4">
                  <c:v>43465</c:v>
                </c:pt>
              </c:numCache>
            </c:numRef>
          </c:cat>
          <c:val>
            <c:numRef>
              <c:f>'Statistics - KPI rebuild'!$U$404:$Y$404</c:f>
              <c:numCache>
                <c:formatCode>_(* #,##0_);_(* \(#,##0\);_(* "-"??_);_(@_)</c:formatCode>
                <c:ptCount val="5"/>
                <c:pt idx="0">
                  <c:v>6137272</c:v>
                </c:pt>
                <c:pt idx="1">
                  <c:v>6490915</c:v>
                </c:pt>
                <c:pt idx="2">
                  <c:v>7036838</c:v>
                </c:pt>
                <c:pt idx="3">
                  <c:v>7346909</c:v>
                </c:pt>
                <c:pt idx="4">
                  <c:v>8099865</c:v>
                </c:pt>
              </c:numCache>
            </c:numRef>
          </c:val>
          <c:smooth val="0"/>
          <c:extLst>
            <c:ext xmlns:c16="http://schemas.microsoft.com/office/drawing/2014/chart" uri="{C3380CC4-5D6E-409C-BE32-E72D297353CC}">
              <c16:uniqueId val="{00000008-D1B2-430F-A31A-726ED9B4BD4D}"/>
            </c:ext>
          </c:extLst>
        </c:ser>
        <c:dLbls>
          <c:showLegendKey val="0"/>
          <c:showVal val="0"/>
          <c:showCatName val="0"/>
          <c:showSerName val="0"/>
          <c:showPercent val="0"/>
          <c:showBubbleSize val="0"/>
        </c:dLbls>
        <c:marker val="1"/>
        <c:smooth val="0"/>
        <c:axId val="-2132374184"/>
        <c:axId val="-2132378456"/>
      </c:lineChart>
      <c:catAx>
        <c:axId val="-2132374184"/>
        <c:scaling>
          <c:orientation val="minMax"/>
        </c:scaling>
        <c:delete val="0"/>
        <c:axPos val="b"/>
        <c:numFmt formatCode="[$-C09]dd\-mmm\-yy;@" sourceLinked="0"/>
        <c:majorTickMark val="none"/>
        <c:minorTickMark val="none"/>
        <c:tickLblPos val="nextTo"/>
        <c:spPr>
          <a:ln>
            <a:noFill/>
          </a:ln>
        </c:spPr>
        <c:txPr>
          <a:bodyPr/>
          <a:lstStyle/>
          <a:p>
            <a:pPr algn="ctr">
              <a:defRPr/>
            </a:pPr>
            <a:endParaRPr lang="en-US"/>
          </a:p>
        </c:txPr>
        <c:crossAx val="-2132378456"/>
        <c:crosses val="autoZero"/>
        <c:auto val="0"/>
        <c:lblAlgn val="ctr"/>
        <c:lblOffset val="100"/>
        <c:noMultiLvlLbl val="1"/>
      </c:catAx>
      <c:valAx>
        <c:axId val="-2132378456"/>
        <c:scaling>
          <c:orientation val="minMax"/>
        </c:scaling>
        <c:delete val="0"/>
        <c:axPos val="l"/>
        <c:majorGridlines>
          <c:spPr>
            <a:ln>
              <a:solidFill>
                <a:srgbClr val="7F7F7F">
                  <a:lumMod val="20000"/>
                  <a:lumOff val="80000"/>
                </a:srgbClr>
              </a:solidFill>
            </a:ln>
          </c:spPr>
        </c:majorGridlines>
        <c:title>
          <c:tx>
            <c:rich>
              <a:bodyPr rot="-5400000" vert="horz"/>
              <a:lstStyle/>
              <a:p>
                <a:pPr>
                  <a:defRPr sz="1000" baseline="0">
                    <a:solidFill>
                      <a:srgbClr val="002856"/>
                    </a:solidFill>
                  </a:defRPr>
                </a:pPr>
                <a:r>
                  <a:rPr lang="en-AU" sz="1000" baseline="0">
                    <a:solidFill>
                      <a:srgbClr val="002856"/>
                    </a:solidFill>
                  </a:rPr>
                  <a:t>Premises</a:t>
                </a:r>
              </a:p>
            </c:rich>
          </c:tx>
          <c:layout>
            <c:manualLayout>
              <c:xMode val="edge"/>
              <c:yMode val="edge"/>
              <c:x val="0"/>
              <c:y val="0.39450442552901394"/>
            </c:manualLayout>
          </c:layout>
          <c:overlay val="0"/>
        </c:title>
        <c:numFmt formatCode="#,##0" sourceLinked="0"/>
        <c:majorTickMark val="none"/>
        <c:minorTickMark val="none"/>
        <c:tickLblPos val="nextTo"/>
        <c:spPr>
          <a:ln>
            <a:noFill/>
          </a:ln>
        </c:spPr>
        <c:txPr>
          <a:bodyPr/>
          <a:lstStyle/>
          <a:p>
            <a:pPr algn="ctr">
              <a:defRPr/>
            </a:pPr>
            <a:endParaRPr lang="en-US"/>
          </a:p>
        </c:txPr>
        <c:crossAx val="-2132374184"/>
        <c:crosses val="autoZero"/>
        <c:crossBetween val="between"/>
      </c:valAx>
      <c:spPr>
        <a:noFill/>
        <a:ln>
          <a:noFill/>
        </a:ln>
      </c:spPr>
    </c:plotArea>
    <c:plotVisOnly val="1"/>
    <c:dispBlanksAs val="gap"/>
    <c:showDLblsOverMax val="0"/>
  </c:chart>
  <c:spPr>
    <a:ln>
      <a:noFill/>
    </a:ln>
  </c:spPr>
  <c:txPr>
    <a:bodyPr/>
    <a:lstStyle/>
    <a:p>
      <a:pPr>
        <a:defRPr sz="800" b="0" i="0">
          <a:solidFill>
            <a:schemeClr val="tx1">
              <a:lumMod val="50000"/>
              <a:lumOff val="50000"/>
            </a:schemeClr>
          </a:solidFill>
          <a:latin typeface="Gotham Rounded Book" pitchFamily="2"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63754624076001"/>
          <c:y val="9.63221064378669E-2"/>
          <c:w val="0.82042627867445805"/>
          <c:h val="0.81920966774528603"/>
        </c:manualLayout>
      </c:layout>
      <c:barChart>
        <c:barDir val="col"/>
        <c:grouping val="stacked"/>
        <c:varyColors val="0"/>
        <c:ser>
          <c:idx val="0"/>
          <c:order val="0"/>
          <c:tx>
            <c:strRef>
              <c:f>'Capex, CPP, Emp, Customer'!$C$66</c:f>
              <c:strCache>
                <c:ptCount val="1"/>
                <c:pt idx="0">
                  <c:v>FTTP</c:v>
                </c:pt>
              </c:strCache>
            </c:strRef>
          </c:tx>
          <c:spPr>
            <a:solidFill>
              <a:srgbClr val="002856"/>
            </a:solidFill>
          </c:spPr>
          <c:invertIfNegative val="0"/>
          <c:cat>
            <c:strRef>
              <c:f>'Capex, CPP, Emp, Customer'!$E$65:$F$65</c:f>
              <c:strCache>
                <c:ptCount val="2"/>
                <c:pt idx="0">
                  <c:v>31-Dec-17</c:v>
                </c:pt>
                <c:pt idx="1">
                  <c:v>31-Dec-18</c:v>
                </c:pt>
              </c:strCache>
            </c:strRef>
          </c:cat>
          <c:val>
            <c:numRef>
              <c:f>'Capex, CPP, Emp, Customer'!$E$66:$F$66</c:f>
              <c:numCache>
                <c:formatCode>#,##0,;\(#,##0,\)</c:formatCode>
                <c:ptCount val="2"/>
                <c:pt idx="0">
                  <c:v>174848.1739224981</c:v>
                </c:pt>
                <c:pt idx="1">
                  <c:v>192766.4064967857</c:v>
                </c:pt>
              </c:numCache>
            </c:numRef>
          </c:val>
          <c:extLst>
            <c:ext xmlns:c16="http://schemas.microsoft.com/office/drawing/2014/chart" uri="{C3380CC4-5D6E-409C-BE32-E72D297353CC}">
              <c16:uniqueId val="{00000000-9F68-46EF-A80C-E9A5C6982F67}"/>
            </c:ext>
          </c:extLst>
        </c:ser>
        <c:ser>
          <c:idx val="1"/>
          <c:order val="1"/>
          <c:tx>
            <c:strRef>
              <c:f>'Capex, CPP, Emp, Customer'!$C$67</c:f>
              <c:strCache>
                <c:ptCount val="1"/>
                <c:pt idx="0">
                  <c:v>Transit </c:v>
                </c:pt>
              </c:strCache>
            </c:strRef>
          </c:tx>
          <c:spPr>
            <a:solidFill>
              <a:srgbClr val="005CA0"/>
            </a:solidFill>
          </c:spPr>
          <c:invertIfNegative val="0"/>
          <c:cat>
            <c:strRef>
              <c:f>'Capex, CPP, Emp, Customer'!$E$65:$F$65</c:f>
              <c:strCache>
                <c:ptCount val="2"/>
                <c:pt idx="0">
                  <c:v>31-Dec-17</c:v>
                </c:pt>
                <c:pt idx="1">
                  <c:v>31-Dec-18</c:v>
                </c:pt>
              </c:strCache>
            </c:strRef>
          </c:cat>
          <c:val>
            <c:numRef>
              <c:f>'Capex, CPP, Emp, Customer'!$E$67:$F$67</c:f>
              <c:numCache>
                <c:formatCode>#,##0,;\(#,##0,\)</c:formatCode>
                <c:ptCount val="2"/>
                <c:pt idx="0">
                  <c:v>245484.43472999969</c:v>
                </c:pt>
                <c:pt idx="1">
                  <c:v>115247.41379999981</c:v>
                </c:pt>
              </c:numCache>
            </c:numRef>
          </c:val>
          <c:extLst>
            <c:ext xmlns:c16="http://schemas.microsoft.com/office/drawing/2014/chart" uri="{C3380CC4-5D6E-409C-BE32-E72D297353CC}">
              <c16:uniqueId val="{00000001-9F68-46EF-A80C-E9A5C6982F67}"/>
            </c:ext>
          </c:extLst>
        </c:ser>
        <c:ser>
          <c:idx val="2"/>
          <c:order val="2"/>
          <c:tx>
            <c:strRef>
              <c:f>'Capex, CPP, Emp, Customer'!$C$68</c:f>
              <c:strCache>
                <c:ptCount val="1"/>
                <c:pt idx="0">
                  <c:v>FTTN </c:v>
                </c:pt>
              </c:strCache>
            </c:strRef>
          </c:tx>
          <c:spPr>
            <a:solidFill>
              <a:srgbClr val="009FE3"/>
            </a:solidFill>
          </c:spPr>
          <c:invertIfNegative val="0"/>
          <c:cat>
            <c:strRef>
              <c:f>'Capex, CPP, Emp, Customer'!$E$65:$F$65</c:f>
              <c:strCache>
                <c:ptCount val="2"/>
                <c:pt idx="0">
                  <c:v>31-Dec-17</c:v>
                </c:pt>
                <c:pt idx="1">
                  <c:v>31-Dec-18</c:v>
                </c:pt>
              </c:strCache>
            </c:strRef>
          </c:cat>
          <c:val>
            <c:numRef>
              <c:f>'Capex, CPP, Emp, Customer'!$E$68:$F$68</c:f>
              <c:numCache>
                <c:formatCode>#,##0,;\(#,##0,\)</c:formatCode>
                <c:ptCount val="2"/>
                <c:pt idx="0">
                  <c:v>882721.39329994132</c:v>
                </c:pt>
                <c:pt idx="1">
                  <c:v>564229.05349325004</c:v>
                </c:pt>
              </c:numCache>
            </c:numRef>
          </c:val>
          <c:extLst>
            <c:ext xmlns:c16="http://schemas.microsoft.com/office/drawing/2014/chart" uri="{C3380CC4-5D6E-409C-BE32-E72D297353CC}">
              <c16:uniqueId val="{00000002-9F68-46EF-A80C-E9A5C6982F67}"/>
            </c:ext>
          </c:extLst>
        </c:ser>
        <c:ser>
          <c:idx val="3"/>
          <c:order val="3"/>
          <c:tx>
            <c:strRef>
              <c:f>'Capex, CPP, Emp, Customer'!$C$69</c:f>
              <c:strCache>
                <c:ptCount val="1"/>
                <c:pt idx="0">
                  <c:v>FTTC</c:v>
                </c:pt>
              </c:strCache>
            </c:strRef>
          </c:tx>
          <c:spPr>
            <a:solidFill>
              <a:srgbClr val="BFBFBF">
                <a:alpha val="69804"/>
              </a:srgbClr>
            </a:solidFill>
          </c:spPr>
          <c:invertIfNegative val="0"/>
          <c:cat>
            <c:strRef>
              <c:f>'Capex, CPP, Emp, Customer'!$E$65:$F$65</c:f>
              <c:strCache>
                <c:ptCount val="2"/>
                <c:pt idx="0">
                  <c:v>31-Dec-17</c:v>
                </c:pt>
                <c:pt idx="1">
                  <c:v>31-Dec-18</c:v>
                </c:pt>
              </c:strCache>
            </c:strRef>
          </c:cat>
          <c:val>
            <c:numRef>
              <c:f>'Capex, CPP, Emp, Customer'!$E$69:$F$69</c:f>
              <c:numCache>
                <c:formatCode>#,##0,;\(#,##0,\)</c:formatCode>
                <c:ptCount val="2"/>
                <c:pt idx="0">
                  <c:v>266028.10208999988</c:v>
                </c:pt>
                <c:pt idx="1">
                  <c:v>673571.95874655049</c:v>
                </c:pt>
              </c:numCache>
            </c:numRef>
          </c:val>
          <c:extLst>
            <c:ext xmlns:c16="http://schemas.microsoft.com/office/drawing/2014/chart" uri="{C3380CC4-5D6E-409C-BE32-E72D297353CC}">
              <c16:uniqueId val="{00000003-9F68-46EF-A80C-E9A5C6982F67}"/>
            </c:ext>
          </c:extLst>
        </c:ser>
        <c:ser>
          <c:idx val="4"/>
          <c:order val="4"/>
          <c:tx>
            <c:strRef>
              <c:f>'Capex, CPP, Emp, Customer'!$C$70</c:f>
              <c:strCache>
                <c:ptCount val="1"/>
                <c:pt idx="0">
                  <c:v>HFC </c:v>
                </c:pt>
              </c:strCache>
            </c:strRef>
          </c:tx>
          <c:spPr>
            <a:solidFill>
              <a:srgbClr val="FFFFFF">
                <a:lumMod val="50000"/>
              </a:srgbClr>
            </a:solidFill>
          </c:spPr>
          <c:invertIfNegative val="0"/>
          <c:cat>
            <c:strRef>
              <c:f>'Capex, CPP, Emp, Customer'!$E$65:$F$65</c:f>
              <c:strCache>
                <c:ptCount val="2"/>
                <c:pt idx="0">
                  <c:v>31-Dec-17</c:v>
                </c:pt>
                <c:pt idx="1">
                  <c:v>31-Dec-18</c:v>
                </c:pt>
              </c:strCache>
            </c:strRef>
          </c:cat>
          <c:val>
            <c:numRef>
              <c:f>'Capex, CPP, Emp, Customer'!$E$70:$F$70</c:f>
              <c:numCache>
                <c:formatCode>#,##0,;\(#,##0,\)</c:formatCode>
                <c:ptCount val="2"/>
                <c:pt idx="0">
                  <c:v>745902.65094284923</c:v>
                </c:pt>
                <c:pt idx="1">
                  <c:v>836138.33735491976</c:v>
                </c:pt>
              </c:numCache>
            </c:numRef>
          </c:val>
          <c:extLst>
            <c:ext xmlns:c16="http://schemas.microsoft.com/office/drawing/2014/chart" uri="{C3380CC4-5D6E-409C-BE32-E72D297353CC}">
              <c16:uniqueId val="{00000004-9F68-46EF-A80C-E9A5C6982F67}"/>
            </c:ext>
          </c:extLst>
        </c:ser>
        <c:ser>
          <c:idx val="5"/>
          <c:order val="5"/>
          <c:tx>
            <c:strRef>
              <c:f>'Capex, CPP, Emp, Customer'!$C$71</c:f>
              <c:strCache>
                <c:ptCount val="1"/>
                <c:pt idx="0">
                  <c:v>Fixed Wireless </c:v>
                </c:pt>
              </c:strCache>
            </c:strRef>
          </c:tx>
          <c:spPr>
            <a:solidFill>
              <a:srgbClr val="FECA33"/>
            </a:solidFill>
          </c:spPr>
          <c:invertIfNegative val="0"/>
          <c:cat>
            <c:strRef>
              <c:f>'Capex, CPP, Emp, Customer'!$E$65:$F$65</c:f>
              <c:strCache>
                <c:ptCount val="2"/>
                <c:pt idx="0">
                  <c:v>31-Dec-17</c:v>
                </c:pt>
                <c:pt idx="1">
                  <c:v>31-Dec-18</c:v>
                </c:pt>
              </c:strCache>
            </c:strRef>
          </c:cat>
          <c:val>
            <c:numRef>
              <c:f>'Capex, CPP, Emp, Customer'!$E$71:$F$71</c:f>
              <c:numCache>
                <c:formatCode>#,##0,;\(#,##0,\)</c:formatCode>
                <c:ptCount val="2"/>
                <c:pt idx="0">
                  <c:v>158895.65980605851</c:v>
                </c:pt>
                <c:pt idx="1">
                  <c:v>203514.5882800002</c:v>
                </c:pt>
              </c:numCache>
            </c:numRef>
          </c:val>
          <c:extLst>
            <c:ext xmlns:c16="http://schemas.microsoft.com/office/drawing/2014/chart" uri="{C3380CC4-5D6E-409C-BE32-E72D297353CC}">
              <c16:uniqueId val="{00000005-9F68-46EF-A80C-E9A5C6982F67}"/>
            </c:ext>
          </c:extLst>
        </c:ser>
        <c:ser>
          <c:idx val="6"/>
          <c:order val="6"/>
          <c:tx>
            <c:strRef>
              <c:f>'Capex, CPP, Emp, Customer'!$C$72</c:f>
              <c:strCache>
                <c:ptCount val="1"/>
                <c:pt idx="0">
                  <c:v>Satellite </c:v>
                </c:pt>
              </c:strCache>
            </c:strRef>
          </c:tx>
          <c:spPr>
            <a:solidFill>
              <a:srgbClr val="A2C617"/>
            </a:solidFill>
          </c:spPr>
          <c:invertIfNegative val="0"/>
          <c:cat>
            <c:strRef>
              <c:f>'Capex, CPP, Emp, Customer'!$E$65:$F$65</c:f>
              <c:strCache>
                <c:ptCount val="2"/>
                <c:pt idx="0">
                  <c:v>31-Dec-17</c:v>
                </c:pt>
                <c:pt idx="1">
                  <c:v>31-Dec-18</c:v>
                </c:pt>
              </c:strCache>
            </c:strRef>
          </c:cat>
          <c:val>
            <c:numRef>
              <c:f>'Capex, CPP, Emp, Customer'!$E$72:$F$72</c:f>
              <c:numCache>
                <c:formatCode>#,##0,;\(#,##0,\)</c:formatCode>
                <c:ptCount val="2"/>
                <c:pt idx="0">
                  <c:v>44533.885869999947</c:v>
                </c:pt>
                <c:pt idx="1">
                  <c:v>42748.959445340013</c:v>
                </c:pt>
              </c:numCache>
            </c:numRef>
          </c:val>
          <c:extLst>
            <c:ext xmlns:c16="http://schemas.microsoft.com/office/drawing/2014/chart" uri="{C3380CC4-5D6E-409C-BE32-E72D297353CC}">
              <c16:uniqueId val="{00000006-9F68-46EF-A80C-E9A5C6982F67}"/>
            </c:ext>
          </c:extLst>
        </c:ser>
        <c:ser>
          <c:idx val="7"/>
          <c:order val="7"/>
          <c:tx>
            <c:strRef>
              <c:f>'Capex, CPP, Emp, Customer'!$C$73</c:f>
              <c:strCache>
                <c:ptCount val="1"/>
                <c:pt idx="0">
                  <c:v>Common Capex</c:v>
                </c:pt>
              </c:strCache>
            </c:strRef>
          </c:tx>
          <c:spPr>
            <a:solidFill>
              <a:srgbClr val="F46E21"/>
            </a:solidFill>
          </c:spPr>
          <c:invertIfNegative val="0"/>
          <c:cat>
            <c:strRef>
              <c:f>'Capex, CPP, Emp, Customer'!$E$65:$F$65</c:f>
              <c:strCache>
                <c:ptCount val="2"/>
                <c:pt idx="0">
                  <c:v>31-Dec-17</c:v>
                </c:pt>
                <c:pt idx="1">
                  <c:v>31-Dec-18</c:v>
                </c:pt>
              </c:strCache>
            </c:strRef>
          </c:cat>
          <c:val>
            <c:numRef>
              <c:f>'Capex, CPP, Emp, Customer'!$E$73:$F$73</c:f>
              <c:numCache>
                <c:formatCode>#,##0,;\(#,##0,\)</c:formatCode>
                <c:ptCount val="2"/>
                <c:pt idx="0">
                  <c:v>317809.855521939</c:v>
                </c:pt>
                <c:pt idx="1">
                  <c:v>278591.98860668222</c:v>
                </c:pt>
              </c:numCache>
            </c:numRef>
          </c:val>
          <c:extLst>
            <c:ext xmlns:c16="http://schemas.microsoft.com/office/drawing/2014/chart" uri="{C3380CC4-5D6E-409C-BE32-E72D297353CC}">
              <c16:uniqueId val="{00000007-9F68-46EF-A80C-E9A5C6982F67}"/>
            </c:ext>
          </c:extLst>
        </c:ser>
        <c:dLbls>
          <c:showLegendKey val="0"/>
          <c:showVal val="0"/>
          <c:showCatName val="0"/>
          <c:showSerName val="0"/>
          <c:showPercent val="0"/>
          <c:showBubbleSize val="0"/>
        </c:dLbls>
        <c:gapWidth val="150"/>
        <c:overlap val="100"/>
        <c:axId val="-2136597560"/>
        <c:axId val="-2136036040"/>
      </c:barChart>
      <c:lineChart>
        <c:grouping val="standard"/>
        <c:varyColors val="0"/>
        <c:ser>
          <c:idx val="8"/>
          <c:order val="8"/>
          <c:tx>
            <c:strRef>
              <c:f>'Capex, CPP, Emp, Customer'!$C$74</c:f>
              <c:strCache>
                <c:ptCount val="1"/>
                <c:pt idx="0">
                  <c:v>Total </c:v>
                </c:pt>
              </c:strCache>
            </c:strRef>
          </c:tx>
          <c:spPr>
            <a:ln>
              <a:noFill/>
            </a:ln>
          </c:spPr>
          <c:marker>
            <c:symbol val="none"/>
          </c:marker>
          <c:dLbls>
            <c:numFmt formatCode="#,##0" sourceLinked="0"/>
            <c:spPr>
              <a:noFill/>
              <a:ln>
                <a:noFill/>
              </a:ln>
              <a:effectLst/>
            </c:spPr>
            <c:txPr>
              <a:bodyPr/>
              <a:lstStyle/>
              <a:p>
                <a:pPr>
                  <a:defRPr>
                    <a:solidFill>
                      <a:srgbClr val="002856"/>
                    </a:solidFill>
                    <a:latin typeface="Gotham Medium"/>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'Capex, CPP, Emp, Customer'!$E$65:$F$65</c:f>
              <c:strCache>
                <c:ptCount val="2"/>
                <c:pt idx="0">
                  <c:v>31-Dec-17</c:v>
                </c:pt>
                <c:pt idx="1">
                  <c:v>31-Dec-18</c:v>
                </c:pt>
              </c:strCache>
            </c:strRef>
          </c:cat>
          <c:val>
            <c:numRef>
              <c:f>'Capex, CPP, Emp, Customer'!$E$74:$F$74</c:f>
              <c:numCache>
                <c:formatCode>#,##0,;\(#,##0,\)</c:formatCode>
                <c:ptCount val="2"/>
                <c:pt idx="0">
                  <c:v>2837224.1561832898</c:v>
                </c:pt>
                <c:pt idx="1">
                  <c:v>2907808.7062235302</c:v>
                </c:pt>
              </c:numCache>
            </c:numRef>
          </c:val>
          <c:smooth val="0"/>
          <c:extLst>
            <c:ext xmlns:c16="http://schemas.microsoft.com/office/drawing/2014/chart" uri="{C3380CC4-5D6E-409C-BE32-E72D297353CC}">
              <c16:uniqueId val="{00000008-9F68-46EF-A80C-E9A5C6982F67}"/>
            </c:ext>
          </c:extLst>
        </c:ser>
        <c:dLbls>
          <c:showLegendKey val="0"/>
          <c:showVal val="0"/>
          <c:showCatName val="0"/>
          <c:showSerName val="0"/>
          <c:showPercent val="0"/>
          <c:showBubbleSize val="0"/>
        </c:dLbls>
        <c:marker val="1"/>
        <c:smooth val="0"/>
        <c:axId val="-2136597560"/>
        <c:axId val="-2136036040"/>
      </c:lineChart>
      <c:catAx>
        <c:axId val="-2136597560"/>
        <c:scaling>
          <c:orientation val="minMax"/>
        </c:scaling>
        <c:delete val="0"/>
        <c:axPos val="b"/>
        <c:numFmt formatCode="[$-C09]dd\-mmm\-yy;@" sourceLinked="0"/>
        <c:majorTickMark val="none"/>
        <c:minorTickMark val="none"/>
        <c:tickLblPos val="nextTo"/>
        <c:txPr>
          <a:bodyPr/>
          <a:lstStyle/>
          <a:p>
            <a:pPr>
              <a:defRPr sz="900">
                <a:solidFill>
                  <a:srgbClr val="002856"/>
                </a:solidFill>
                <a:latin typeface="Gotham Medium"/>
              </a:defRPr>
            </a:pPr>
            <a:endParaRPr lang="en-US"/>
          </a:p>
        </c:txPr>
        <c:crossAx val="-2136036040"/>
        <c:crosses val="autoZero"/>
        <c:auto val="1"/>
        <c:lblAlgn val="ctr"/>
        <c:lblOffset val="100"/>
        <c:noMultiLvlLbl val="0"/>
      </c:catAx>
      <c:valAx>
        <c:axId val="-2136036040"/>
        <c:scaling>
          <c:orientation val="minMax"/>
        </c:scaling>
        <c:delete val="0"/>
        <c:axPos val="l"/>
        <c:majorGridlines>
          <c:spPr>
            <a:ln>
              <a:solidFill>
                <a:srgbClr val="7F7F7F">
                  <a:lumMod val="20000"/>
                  <a:lumOff val="80000"/>
                </a:srgbClr>
              </a:solidFill>
            </a:ln>
          </c:spPr>
        </c:majorGridlines>
        <c:title>
          <c:tx>
            <c:rich>
              <a:bodyPr rot="-5400000" vert="horz"/>
              <a:lstStyle/>
              <a:p>
                <a:pPr>
                  <a:defRPr sz="1200" b="0" i="0">
                    <a:solidFill>
                      <a:srgbClr val="002856"/>
                    </a:solidFill>
                    <a:latin typeface="Gotham Rounded Light" charset="0"/>
                    <a:ea typeface="Gotham Rounded Light" charset="0"/>
                    <a:cs typeface="Gotham Rounded Light" charset="0"/>
                  </a:defRPr>
                </a:pPr>
                <a:r>
                  <a:rPr lang="en-AU" sz="1200" b="0" i="0">
                    <a:solidFill>
                      <a:srgbClr val="002856"/>
                    </a:solidFill>
                    <a:latin typeface="Gotham Rounded Light" charset="0"/>
                    <a:ea typeface="Gotham Rounded Light" charset="0"/>
                    <a:cs typeface="Gotham Rounded Light" charset="0"/>
                  </a:rPr>
                  <a:t>$m</a:t>
                </a:r>
              </a:p>
            </c:rich>
          </c:tx>
          <c:layout>
            <c:manualLayout>
              <c:xMode val="edge"/>
              <c:yMode val="edge"/>
              <c:x val="1.7657254812346701E-2"/>
              <c:y val="0.46110770057927603"/>
            </c:manualLayout>
          </c:layout>
          <c:overlay val="0"/>
        </c:title>
        <c:numFmt formatCode="#,##0" sourceLinked="0"/>
        <c:majorTickMark val="none"/>
        <c:minorTickMark val="none"/>
        <c:tickLblPos val="nextTo"/>
        <c:spPr>
          <a:ln>
            <a:noFill/>
          </a:ln>
        </c:spPr>
        <c:txPr>
          <a:bodyPr/>
          <a:lstStyle/>
          <a:p>
            <a:pPr>
              <a:defRPr sz="800" b="0" i="0">
                <a:solidFill>
                  <a:schemeClr val="bg1">
                    <a:lumMod val="50000"/>
                  </a:schemeClr>
                </a:solidFill>
                <a:latin typeface="Gotham Rounded Book" pitchFamily="2" charset="0"/>
                <a:ea typeface="Gotham Rounded Light" charset="0"/>
                <a:cs typeface="Gotham Rounded Light" charset="0"/>
              </a:defRPr>
            </a:pPr>
            <a:endParaRPr lang="en-US"/>
          </a:p>
        </c:txPr>
        <c:crossAx val="-2136597560"/>
        <c:crosses val="autoZero"/>
        <c:crossBetween val="between"/>
        <c:dispUnits>
          <c:builtInUnit val="thousands"/>
        </c:dispUnits>
      </c:valAx>
      <c:spPr>
        <a:ln>
          <a:no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84793774727199"/>
          <c:y val="5.0334698466445997E-2"/>
          <c:w val="0.861674653307275"/>
          <c:h val="0.81754688597716896"/>
        </c:manualLayout>
      </c:layout>
      <c:barChart>
        <c:barDir val="col"/>
        <c:grouping val="stacked"/>
        <c:varyColors val="0"/>
        <c:ser>
          <c:idx val="0"/>
          <c:order val="0"/>
          <c:spPr>
            <a:solidFill>
              <a:srgbClr val="002060"/>
            </a:solidFill>
          </c:spPr>
          <c:invertIfNegative val="0"/>
          <c:dPt>
            <c:idx val="1"/>
            <c:invertIfNegative val="0"/>
            <c:bubble3D val="0"/>
            <c:spPr>
              <a:solidFill>
                <a:srgbClr val="A2C617"/>
              </a:solidFill>
            </c:spPr>
            <c:extLst>
              <c:ext xmlns:c16="http://schemas.microsoft.com/office/drawing/2014/chart" uri="{C3380CC4-5D6E-409C-BE32-E72D297353CC}">
                <c16:uniqueId val="{00000001-A923-4F45-A09C-26B0237D7619}"/>
              </c:ext>
            </c:extLst>
          </c:dPt>
          <c:dPt>
            <c:idx val="2"/>
            <c:invertIfNegative val="0"/>
            <c:bubble3D val="0"/>
            <c:spPr>
              <a:solidFill>
                <a:srgbClr val="009FE3"/>
              </a:solidFill>
            </c:spPr>
            <c:extLst>
              <c:ext xmlns:c16="http://schemas.microsoft.com/office/drawing/2014/chart" uri="{C3380CC4-5D6E-409C-BE32-E72D297353CC}">
                <c16:uniqueId val="{00000003-A923-4F45-A09C-26B0237D7619}"/>
              </c:ext>
            </c:extLst>
          </c:dPt>
          <c:dPt>
            <c:idx val="3"/>
            <c:invertIfNegative val="0"/>
            <c:bubble3D val="0"/>
            <c:spPr>
              <a:solidFill>
                <a:srgbClr val="BFBFBF"/>
              </a:solidFill>
            </c:spPr>
            <c:extLst>
              <c:ext xmlns:c16="http://schemas.microsoft.com/office/drawing/2014/chart" uri="{C3380CC4-5D6E-409C-BE32-E72D297353CC}">
                <c16:uniqueId val="{00000005-A923-4F45-A09C-26B0237D7619}"/>
              </c:ext>
            </c:extLst>
          </c:dPt>
          <c:dPt>
            <c:idx val="4"/>
            <c:invertIfNegative val="0"/>
            <c:bubble3D val="0"/>
            <c:spPr>
              <a:solidFill>
                <a:srgbClr val="7F7F7F"/>
              </a:solidFill>
            </c:spPr>
            <c:extLst>
              <c:ext xmlns:c16="http://schemas.microsoft.com/office/drawing/2014/chart" uri="{C3380CC4-5D6E-409C-BE32-E72D297353CC}">
                <c16:uniqueId val="{00000007-A923-4F45-A09C-26B0237D7619}"/>
              </c:ext>
            </c:extLst>
          </c:dPt>
          <c:dPt>
            <c:idx val="5"/>
            <c:invertIfNegative val="0"/>
            <c:bubble3D val="0"/>
            <c:spPr>
              <a:solidFill>
                <a:srgbClr val="FECA33"/>
              </a:solidFill>
            </c:spPr>
            <c:extLst>
              <c:ext xmlns:c16="http://schemas.microsoft.com/office/drawing/2014/chart" uri="{C3380CC4-5D6E-409C-BE32-E72D297353CC}">
                <c16:uniqueId val="{00000009-A923-4F45-A09C-26B0237D7619}"/>
              </c:ext>
            </c:extLst>
          </c:dPt>
          <c:cat>
            <c:strRef>
              <c:f>'Capex, CPP, Emp, Customer'!$C$192:$C$197</c:f>
              <c:strCache>
                <c:ptCount val="6"/>
                <c:pt idx="0">
                  <c:v>FTTP Brownfields</c:v>
                </c:pt>
                <c:pt idx="1">
                  <c:v>FTTP Greenfields</c:v>
                </c:pt>
                <c:pt idx="2">
                  <c:v>FTTN</c:v>
                </c:pt>
                <c:pt idx="3">
                  <c:v>FTTC</c:v>
                </c:pt>
                <c:pt idx="4">
                  <c:v>HFC</c:v>
                </c:pt>
                <c:pt idx="5">
                  <c:v>Fixed Wireless</c:v>
                </c:pt>
              </c:strCache>
            </c:strRef>
          </c:cat>
          <c:val>
            <c:numRef>
              <c:f>'Capex, CPP, Emp, Customer'!$J$192:$J$197</c:f>
              <c:numCache>
                <c:formatCode>_-* #,##0_-;\-* #,##0_-;_-* "-"??_-;_-@_-</c:formatCode>
                <c:ptCount val="6"/>
                <c:pt idx="0">
                  <c:v>4402.6334263490126</c:v>
                </c:pt>
                <c:pt idx="1">
                  <c:v>2209.4940628403369</c:v>
                </c:pt>
                <c:pt idx="2">
                  <c:v>2259.1997175245369</c:v>
                </c:pt>
                <c:pt idx="3">
                  <c:v>3058</c:v>
                </c:pt>
                <c:pt idx="4">
                  <c:v>2466.424010650981</c:v>
                </c:pt>
                <c:pt idx="5">
                  <c:v>3800.28386052425</c:v>
                </c:pt>
              </c:numCache>
            </c:numRef>
          </c:val>
          <c:extLst>
            <c:ext xmlns:c16="http://schemas.microsoft.com/office/drawing/2014/chart" uri="{C3380CC4-5D6E-409C-BE32-E72D297353CC}">
              <c16:uniqueId val="{0000000A-A923-4F45-A09C-26B0237D7619}"/>
            </c:ext>
          </c:extLst>
        </c:ser>
        <c:dLbls>
          <c:showLegendKey val="0"/>
          <c:showVal val="0"/>
          <c:showCatName val="0"/>
          <c:showSerName val="0"/>
          <c:showPercent val="0"/>
          <c:showBubbleSize val="0"/>
        </c:dLbls>
        <c:gapWidth val="150"/>
        <c:overlap val="100"/>
        <c:axId val="-2136076440"/>
        <c:axId val="-2136386952"/>
      </c:barChart>
      <c:lineChart>
        <c:grouping val="standard"/>
        <c:varyColors val="0"/>
        <c:ser>
          <c:idx val="1"/>
          <c:order val="1"/>
          <c:spPr>
            <a:ln>
              <a:noFill/>
            </a:ln>
          </c:spPr>
          <c:marker>
            <c:symbol val="none"/>
          </c:marker>
          <c:dLbls>
            <c:spPr>
              <a:noFill/>
              <a:ln>
                <a:noFill/>
              </a:ln>
              <a:effectLst/>
            </c:spPr>
            <c:txPr>
              <a:bodyPr wrap="square" lIns="38100" tIns="19050" rIns="38100" bIns="19050" anchor="ctr">
                <a:spAutoFit/>
              </a:bodyPr>
              <a:lstStyle/>
              <a:p>
                <a:pPr>
                  <a:defRPr sz="1000" baseline="0">
                    <a:solidFill>
                      <a:srgbClr val="00285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'Capex, CPP, Emp, Customer'!$C$192:$C$197</c:f>
              <c:strCache>
                <c:ptCount val="6"/>
                <c:pt idx="0">
                  <c:v>FTTP Brownfields</c:v>
                </c:pt>
                <c:pt idx="1">
                  <c:v>FTTP Greenfields</c:v>
                </c:pt>
                <c:pt idx="2">
                  <c:v>FTTN</c:v>
                </c:pt>
                <c:pt idx="3">
                  <c:v>FTTC</c:v>
                </c:pt>
                <c:pt idx="4">
                  <c:v>HFC</c:v>
                </c:pt>
                <c:pt idx="5">
                  <c:v>Fixed Wireless</c:v>
                </c:pt>
              </c:strCache>
            </c:strRef>
          </c:cat>
          <c:val>
            <c:numRef>
              <c:f>'Capex, CPP, Emp, Customer'!$J$192:$J$197</c:f>
              <c:numCache>
                <c:formatCode>_-* #,##0_-;\-* #,##0_-;_-* "-"??_-;_-@_-</c:formatCode>
                <c:ptCount val="6"/>
                <c:pt idx="0">
                  <c:v>4402.6334263490126</c:v>
                </c:pt>
                <c:pt idx="1">
                  <c:v>2209.4940628403369</c:v>
                </c:pt>
                <c:pt idx="2">
                  <c:v>2259.1997175245369</c:v>
                </c:pt>
                <c:pt idx="3">
                  <c:v>3058</c:v>
                </c:pt>
                <c:pt idx="4">
                  <c:v>2466.424010650981</c:v>
                </c:pt>
                <c:pt idx="5">
                  <c:v>3800.28386052425</c:v>
                </c:pt>
              </c:numCache>
            </c:numRef>
          </c:val>
          <c:smooth val="0"/>
          <c:extLst>
            <c:ext xmlns:c16="http://schemas.microsoft.com/office/drawing/2014/chart" uri="{C3380CC4-5D6E-409C-BE32-E72D297353CC}">
              <c16:uniqueId val="{0000000B-A923-4F45-A09C-26B0237D7619}"/>
            </c:ext>
          </c:extLst>
        </c:ser>
        <c:dLbls>
          <c:showLegendKey val="0"/>
          <c:showVal val="0"/>
          <c:showCatName val="0"/>
          <c:showSerName val="0"/>
          <c:showPercent val="0"/>
          <c:showBubbleSize val="0"/>
        </c:dLbls>
        <c:marker val="1"/>
        <c:smooth val="0"/>
        <c:axId val="-2136076440"/>
        <c:axId val="-2136386952"/>
      </c:lineChart>
      <c:catAx>
        <c:axId val="-2136076440"/>
        <c:scaling>
          <c:orientation val="minMax"/>
        </c:scaling>
        <c:delete val="0"/>
        <c:axPos val="b"/>
        <c:numFmt formatCode="General" sourceLinked="1"/>
        <c:majorTickMark val="none"/>
        <c:minorTickMark val="none"/>
        <c:tickLblPos val="nextTo"/>
        <c:txPr>
          <a:bodyPr rot="0" vert="horz"/>
          <a:lstStyle/>
          <a:p>
            <a:pPr algn="ctr">
              <a:defRPr>
                <a:solidFill>
                  <a:schemeClr val="tx1">
                    <a:lumMod val="50000"/>
                    <a:lumOff val="50000"/>
                  </a:schemeClr>
                </a:solidFill>
              </a:defRPr>
            </a:pPr>
            <a:endParaRPr lang="en-US"/>
          </a:p>
        </c:txPr>
        <c:crossAx val="-2136386952"/>
        <c:crosses val="autoZero"/>
        <c:auto val="1"/>
        <c:lblAlgn val="ctr"/>
        <c:lblOffset val="100"/>
        <c:noMultiLvlLbl val="0"/>
      </c:catAx>
      <c:valAx>
        <c:axId val="-2136386952"/>
        <c:scaling>
          <c:orientation val="minMax"/>
        </c:scaling>
        <c:delete val="0"/>
        <c:axPos val="l"/>
        <c:majorGridlines>
          <c:spPr>
            <a:ln>
              <a:noFill/>
            </a:ln>
          </c:spPr>
        </c:majorGridlines>
        <c:title>
          <c:tx>
            <c:rich>
              <a:bodyPr rot="-5400000" vert="horz"/>
              <a:lstStyle/>
              <a:p>
                <a:pPr>
                  <a:defRPr sz="1000" baseline="0">
                    <a:solidFill>
                      <a:srgbClr val="002856"/>
                    </a:solidFill>
                  </a:defRPr>
                </a:pPr>
                <a:r>
                  <a:rPr lang="en-AU" sz="1000" baseline="0">
                    <a:solidFill>
                      <a:srgbClr val="002856"/>
                    </a:solidFill>
                  </a:rPr>
                  <a:t>$</a:t>
                </a:r>
              </a:p>
            </c:rich>
          </c:tx>
          <c:layout>
            <c:manualLayout>
              <c:xMode val="edge"/>
              <c:yMode val="edge"/>
              <c:x val="0"/>
              <c:y val="0.44386936956936202"/>
            </c:manualLayout>
          </c:layout>
          <c:overlay val="0"/>
        </c:title>
        <c:numFmt formatCode="#,##0" sourceLinked="0"/>
        <c:majorTickMark val="none"/>
        <c:minorTickMark val="none"/>
        <c:tickLblPos val="nextTo"/>
        <c:txPr>
          <a:bodyPr/>
          <a:lstStyle/>
          <a:p>
            <a:pPr algn="ctr">
              <a:defRPr>
                <a:solidFill>
                  <a:schemeClr val="tx1">
                    <a:lumMod val="50000"/>
                    <a:lumOff val="50000"/>
                  </a:schemeClr>
                </a:solidFill>
              </a:defRPr>
            </a:pPr>
            <a:endParaRPr lang="en-US"/>
          </a:p>
        </c:txPr>
        <c:crossAx val="-2136076440"/>
        <c:crosses val="autoZero"/>
        <c:crossBetween val="between"/>
      </c:valAx>
    </c:plotArea>
    <c:plotVisOnly val="1"/>
    <c:dispBlanksAs val="gap"/>
    <c:showDLblsOverMax val="0"/>
  </c:chart>
  <c:spPr>
    <a:ln>
      <a:noFill/>
    </a:ln>
  </c:spPr>
  <c:txPr>
    <a:bodyPr/>
    <a:lstStyle/>
    <a:p>
      <a:pPr>
        <a:defRPr sz="800" b="0" i="0">
          <a:latin typeface="Gotham Rounded Book" pitchFamily="2"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68F3DD-D8CB-9D42-A6F1-017DC2BD943B}" type="datetimeFigureOut">
              <a:rPr lang="en-US" smtClean="0"/>
              <a:t>2/18/2019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985E75-9756-F045-B678-0CC93E9DA886}" type="slidenum">
              <a:rPr lang="en-US" smtClean="0"/>
              <a:t>‹#›</a:t>
            </a:fld>
            <a:endParaRPr lang="en-US"/>
          </a:p>
        </p:txBody>
      </p:sp>
    </p:spTree>
    <p:extLst>
      <p:ext uri="{BB962C8B-B14F-4D97-AF65-F5344CB8AC3E}">
        <p14:creationId xmlns:p14="http://schemas.microsoft.com/office/powerpoint/2010/main" val="1010522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A1DCE-97B6-9848-B749-E829C12F4E96}" type="datetimeFigureOut">
              <a:rPr lang="en-US" smtClean="0"/>
              <a:t>2/18/2019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6746D-333A-E745-B304-D7920737A259}" type="slidenum">
              <a:rPr lang="en-US" smtClean="0"/>
              <a:t>‹#›</a:t>
            </a:fld>
            <a:endParaRPr lang="en-US"/>
          </a:p>
        </p:txBody>
      </p:sp>
    </p:spTree>
    <p:extLst>
      <p:ext uri="{BB962C8B-B14F-4D97-AF65-F5344CB8AC3E}">
        <p14:creationId xmlns:p14="http://schemas.microsoft.com/office/powerpoint/2010/main" val="2829600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0E6746D-333A-E745-B304-D7920737A259}" type="slidenum">
              <a:rPr lang="en-US" smtClean="0"/>
              <a:t>1</a:t>
            </a:fld>
            <a:endParaRPr lang="en-US"/>
          </a:p>
        </p:txBody>
      </p:sp>
    </p:spTree>
    <p:extLst>
      <p:ext uri="{BB962C8B-B14F-4D97-AF65-F5344CB8AC3E}">
        <p14:creationId xmlns:p14="http://schemas.microsoft.com/office/powerpoint/2010/main" val="108856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0E6746D-333A-E745-B304-D7920737A259}" type="slidenum">
              <a:rPr lang="en-US" smtClean="0"/>
              <a:t>11</a:t>
            </a:fld>
            <a:endParaRPr lang="en-US"/>
          </a:p>
        </p:txBody>
      </p:sp>
    </p:spTree>
    <p:extLst>
      <p:ext uri="{BB962C8B-B14F-4D97-AF65-F5344CB8AC3E}">
        <p14:creationId xmlns:p14="http://schemas.microsoft.com/office/powerpoint/2010/main" val="127968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E6746D-333A-E745-B304-D7920737A259}" type="slidenum">
              <a:rPr lang="en-US" smtClean="0"/>
              <a:t>14</a:t>
            </a:fld>
            <a:endParaRPr lang="en-US"/>
          </a:p>
        </p:txBody>
      </p:sp>
    </p:spTree>
    <p:extLst>
      <p:ext uri="{BB962C8B-B14F-4D97-AF65-F5344CB8AC3E}">
        <p14:creationId xmlns:p14="http://schemas.microsoft.com/office/powerpoint/2010/main" val="894234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019800" y="563046"/>
            <a:ext cx="3136900" cy="4202979"/>
          </a:xfrm>
          <a:prstGeom prst="rect">
            <a:avLst/>
          </a:prstGeom>
        </p:spPr>
      </p:pic>
      <p:pic>
        <p:nvPicPr>
          <p:cNvPr id="8" name="Picture 7"/>
          <p:cNvPicPr>
            <a:picLocks noChangeAspect="1"/>
          </p:cNvPicPr>
          <p:nvPr userDrawn="1"/>
        </p:nvPicPr>
        <p:blipFill rotWithShape="1">
          <a:blip r:embed="rId3"/>
          <a:srcRect l="5367"/>
          <a:stretch/>
        </p:blipFill>
        <p:spPr>
          <a:xfrm>
            <a:off x="0" y="563046"/>
            <a:ext cx="6018005" cy="4202979"/>
          </a:xfrm>
          <a:prstGeom prst="rect">
            <a:avLst/>
          </a:prstGeom>
        </p:spPr>
      </p:pic>
      <p:pic>
        <p:nvPicPr>
          <p:cNvPr id="10" name="Picture 9" descr="nbn_core_logo.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357614" y="3652289"/>
            <a:ext cx="906760" cy="899167"/>
          </a:xfrm>
          <a:prstGeom prst="rect">
            <a:avLst/>
          </a:prstGeom>
        </p:spPr>
      </p:pic>
      <p:sp>
        <p:nvSpPr>
          <p:cNvPr id="11" name="Rectangle 10"/>
          <p:cNvSpPr/>
          <p:nvPr userDrawn="1"/>
        </p:nvSpPr>
        <p:spPr>
          <a:xfrm>
            <a:off x="6407846" y="4870091"/>
            <a:ext cx="2736154" cy="2337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2075095083"/>
      </p:ext>
    </p:extLst>
  </p:cSld>
  <p:clrMapOvr>
    <a:masterClrMapping/>
  </p:clrMapOvr>
  <p:extLst mod="1">
    <p:ext uri="{DCECCB84-F9BA-43D5-87BE-67443E8EF086}">
      <p15:sldGuideLst xmlns:p15="http://schemas.microsoft.com/office/powerpoint/2012/main">
        <p15:guide id="1" orient="horz" pos="2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dots backgroun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309"/>
          </a:xfrm>
          <a:prstGeom prst="rect">
            <a:avLst/>
          </a:prstGeom>
        </p:spPr>
      </p:pic>
      <p:sp>
        <p:nvSpPr>
          <p:cNvPr id="6" name="Rectangle 5"/>
          <p:cNvSpPr/>
          <p:nvPr userDrawn="1"/>
        </p:nvSpPr>
        <p:spPr>
          <a:xfrm>
            <a:off x="-1" y="556696"/>
            <a:ext cx="6433157" cy="41991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pic>
        <p:nvPicPr>
          <p:cNvPr id="8" name="Picture 7"/>
          <p:cNvPicPr>
            <a:picLocks noChangeAspect="1"/>
          </p:cNvPicPr>
          <p:nvPr userDrawn="1"/>
        </p:nvPicPr>
        <p:blipFill>
          <a:blip r:embed="rId3"/>
          <a:stretch>
            <a:fillRect/>
          </a:stretch>
        </p:blipFill>
        <p:spPr>
          <a:xfrm>
            <a:off x="6019800" y="557354"/>
            <a:ext cx="3182365" cy="4197836"/>
          </a:xfrm>
          <a:prstGeom prst="rect">
            <a:avLst/>
          </a:prstGeom>
        </p:spPr>
      </p:pic>
      <p:sp>
        <p:nvSpPr>
          <p:cNvPr id="9" name="Slide Number Placeholder 5">
            <a:extLst>
              <a:ext uri="{FF2B5EF4-FFF2-40B4-BE49-F238E27FC236}">
                <a16:creationId xmlns:a16="http://schemas.microsoft.com/office/drawing/2014/main" id="{BC5748ED-A0EA-40E8-8C74-042FB0B77295}"/>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FE374A6F-A349-4271-AFA7-9994E85FDBAF}"/>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CC18DF14-977E-43A7-A198-1882E4AED7E9}"/>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168159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1" y="556698"/>
            <a:ext cx="6433157" cy="42093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pic>
        <p:nvPicPr>
          <p:cNvPr id="8" name="Picture 7" descr="BWMSYD8257_NBN_Field_Truck_180_03.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19800" y="557625"/>
            <a:ext cx="3133412" cy="4208400"/>
          </a:xfrm>
          <a:prstGeom prst="rect">
            <a:avLst/>
          </a:prstGeom>
        </p:spPr>
      </p:pic>
      <p:sp>
        <p:nvSpPr>
          <p:cNvPr id="9" name="Slide Number Placeholder 5">
            <a:extLst>
              <a:ext uri="{FF2B5EF4-FFF2-40B4-BE49-F238E27FC236}">
                <a16:creationId xmlns:a16="http://schemas.microsoft.com/office/drawing/2014/main" id="{3EF0284B-A8B0-40D4-9F9F-8597E9718D0A}"/>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441F3018-B6A2-4C7E-A124-A3CC2CC423FE}"/>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703CFF60-7077-4F65-8D55-27C4FFA84979}"/>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3207225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1" y="556698"/>
            <a:ext cx="6433157" cy="42093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pic>
        <p:nvPicPr>
          <p:cNvPr id="8" name="Picture 7"/>
          <p:cNvPicPr>
            <a:picLocks noChangeAspect="1"/>
          </p:cNvPicPr>
          <p:nvPr userDrawn="1"/>
        </p:nvPicPr>
        <p:blipFill>
          <a:blip r:embed="rId2"/>
          <a:stretch>
            <a:fillRect/>
          </a:stretch>
        </p:blipFill>
        <p:spPr>
          <a:xfrm>
            <a:off x="6019800" y="557625"/>
            <a:ext cx="3133592" cy="4208400"/>
          </a:xfrm>
          <a:prstGeom prst="rect">
            <a:avLst/>
          </a:prstGeom>
        </p:spPr>
      </p:pic>
      <p:sp>
        <p:nvSpPr>
          <p:cNvPr id="9" name="Slide Number Placeholder 5">
            <a:extLst>
              <a:ext uri="{FF2B5EF4-FFF2-40B4-BE49-F238E27FC236}">
                <a16:creationId xmlns:a16="http://schemas.microsoft.com/office/drawing/2014/main" id="{3EF0284B-A8B0-40D4-9F9F-8597E9718D0A}"/>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441F3018-B6A2-4C7E-A124-A3CC2CC423FE}"/>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703CFF60-7077-4F65-8D55-27C4FFA84979}"/>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396415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D0967C-3233-4C85-835E-ED3E738990D6}"/>
              </a:ext>
            </a:extLst>
          </p:cNvPr>
          <p:cNvSpPr/>
          <p:nvPr userDrawn="1"/>
        </p:nvSpPr>
        <p:spPr>
          <a:xfrm>
            <a:off x="0" y="556698"/>
            <a:ext cx="9144001" cy="42093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7" name="Slide Number Placeholder 5">
            <a:extLst>
              <a:ext uri="{FF2B5EF4-FFF2-40B4-BE49-F238E27FC236}">
                <a16:creationId xmlns:a16="http://schemas.microsoft.com/office/drawing/2014/main" id="{FFCDEA34-3A66-4E28-9C0D-A06D630518CE}"/>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8" name="TextBox 7">
            <a:extLst>
              <a:ext uri="{FF2B5EF4-FFF2-40B4-BE49-F238E27FC236}">
                <a16:creationId xmlns:a16="http://schemas.microsoft.com/office/drawing/2014/main" id="{354CFC35-D5C1-4E96-A168-C6EB4E4F1492}"/>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9" name="TextBox 8">
            <a:extLst>
              <a:ext uri="{FF2B5EF4-FFF2-40B4-BE49-F238E27FC236}">
                <a16:creationId xmlns:a16="http://schemas.microsoft.com/office/drawing/2014/main" id="{B7CB67A1-117D-46C0-9E49-D76ED6EED538}"/>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55355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6AB8F6E-D118-4970-AE29-90D99B3A91D9}"/>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8" name="TextBox 7">
            <a:extLst>
              <a:ext uri="{FF2B5EF4-FFF2-40B4-BE49-F238E27FC236}">
                <a16:creationId xmlns:a16="http://schemas.microsoft.com/office/drawing/2014/main" id="{C060B0D3-F7F6-4EB0-A72C-F3352CBE5008}"/>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5" name="TextBox 4">
            <a:extLst>
              <a:ext uri="{FF2B5EF4-FFF2-40B4-BE49-F238E27FC236}">
                <a16:creationId xmlns:a16="http://schemas.microsoft.com/office/drawing/2014/main" id="{D50AA02D-AC94-47B3-BA98-81D008C1204D}"/>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2435310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ED1FDD2-3EA8-4F08-88B0-C0F7714E8E1B}"/>
              </a:ext>
            </a:extLst>
          </p:cNvPr>
          <p:cNvSpPr>
            <a:spLocks noGrp="1"/>
          </p:cNvSpPr>
          <p:nvPr>
            <p:ph type="body" sz="quarter" idx="13"/>
          </p:nvPr>
        </p:nvSpPr>
        <p:spPr>
          <a:xfrm>
            <a:off x="527096" y="1025236"/>
            <a:ext cx="5230851" cy="3739460"/>
          </a:xfrm>
          <a:prstGeom prst="rect">
            <a:avLst/>
          </a:prstGeom>
        </p:spPr>
        <p:txBody>
          <a:bodyPr lIns="0" rIns="0"/>
          <a:lstStyle>
            <a:lvl1pPr marL="266700" indent="-266700">
              <a:spcBef>
                <a:spcPts val="0"/>
              </a:spcBef>
              <a:spcAft>
                <a:spcPts val="600"/>
              </a:spcAft>
              <a:defRPr sz="1800">
                <a:solidFill>
                  <a:schemeClr val="tx2"/>
                </a:solidFill>
                <a:latin typeface="Gotham Rounded Light" pitchFamily="50" charset="0"/>
                <a:cs typeface="Gotham Light" pitchFamily="50" charset="0"/>
              </a:defRPr>
            </a:lvl1pPr>
            <a:lvl2pPr marL="538163" indent="-271463">
              <a:spcBef>
                <a:spcPts val="0"/>
              </a:spcBef>
              <a:spcAft>
                <a:spcPts val="600"/>
              </a:spcAft>
              <a:buFont typeface="Arial" panose="020B0604020202020204" pitchFamily="34" charset="0"/>
              <a:buChar char="–"/>
              <a:defRPr sz="1800">
                <a:solidFill>
                  <a:schemeClr val="tx2"/>
                </a:solidFill>
                <a:latin typeface="Gotham Rounded Light" pitchFamily="50" charset="0"/>
                <a:cs typeface="Gotham Light" pitchFamily="50" charset="0"/>
              </a:defRPr>
            </a:lvl2pPr>
            <a:lvl3pPr marL="809625" indent="-271463">
              <a:spcBef>
                <a:spcPts val="0"/>
              </a:spcBef>
              <a:spcAft>
                <a:spcPts val="600"/>
              </a:spcAft>
              <a:buFont typeface="Arial" panose="020B0604020202020204" pitchFamily="34" charset="0"/>
              <a:buChar char="–"/>
              <a:defRPr sz="1800">
                <a:solidFill>
                  <a:schemeClr val="tx2"/>
                </a:solidFill>
                <a:latin typeface="Gotham Rounded Light" pitchFamily="50" charset="0"/>
                <a:cs typeface="Gotham Light" pitchFamily="50" charset="0"/>
              </a:defRPr>
            </a:lvl3pPr>
            <a:lvl4pPr marL="1074738" indent="-265113">
              <a:spcBef>
                <a:spcPts val="0"/>
              </a:spcBef>
              <a:spcAft>
                <a:spcPts val="600"/>
              </a:spcAft>
              <a:buFont typeface="Arial" panose="020B0604020202020204" pitchFamily="34" charset="0"/>
              <a:buChar char="–"/>
              <a:defRPr sz="1800">
                <a:solidFill>
                  <a:schemeClr val="tx2"/>
                </a:solidFill>
                <a:latin typeface="Gotham Rounded Light" pitchFamily="50" charset="0"/>
                <a:cs typeface="Gotham Light" pitchFamily="50" charset="0"/>
              </a:defRPr>
            </a:lvl4pPr>
            <a:lvl5pPr marL="1346200" indent="-271463">
              <a:spcBef>
                <a:spcPts val="0"/>
              </a:spcBef>
              <a:spcAft>
                <a:spcPts val="600"/>
              </a:spcAft>
              <a:buFont typeface="Arial" panose="020B0604020202020204" pitchFamily="34" charset="0"/>
              <a:buChar char="–"/>
              <a:defRPr sz="1800">
                <a:solidFill>
                  <a:schemeClr val="tx2"/>
                </a:solidFill>
                <a:latin typeface="Gotham Rounded Light" pitchFamily="50" charset="0"/>
                <a:cs typeface="Gotham Light"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5">
            <a:extLst>
              <a:ext uri="{FF2B5EF4-FFF2-40B4-BE49-F238E27FC236}">
                <a16:creationId xmlns:a16="http://schemas.microsoft.com/office/drawing/2014/main" id="{8002361F-7069-4D60-B688-366B014F0A56}"/>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2" name="TextBox 11">
            <a:extLst>
              <a:ext uri="{FF2B5EF4-FFF2-40B4-BE49-F238E27FC236}">
                <a16:creationId xmlns:a16="http://schemas.microsoft.com/office/drawing/2014/main" id="{BF9F1670-E7E4-43C4-8502-02E1C0F25C55}"/>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3" name="Title 1">
            <a:extLst>
              <a:ext uri="{FF2B5EF4-FFF2-40B4-BE49-F238E27FC236}">
                <a16:creationId xmlns:a16="http://schemas.microsoft.com/office/drawing/2014/main" id="{D293E220-5B6C-48D0-95B4-C3FC1CBBB7C5}"/>
              </a:ext>
            </a:extLst>
          </p:cNvPr>
          <p:cNvSpPr>
            <a:spLocks noGrp="1"/>
          </p:cNvSpPr>
          <p:nvPr>
            <p:ph type="title"/>
          </p:nvPr>
        </p:nvSpPr>
        <p:spPr>
          <a:xfrm>
            <a:off x="527097" y="54000"/>
            <a:ext cx="6156849" cy="631405"/>
          </a:xfrm>
          <a:prstGeom prst="rect">
            <a:avLst/>
          </a:prstGeom>
        </p:spPr>
        <p:txBody>
          <a:bodyPr lIns="0" tIns="0" rIns="0" bIns="0" anchor="b" anchorCtr="0"/>
          <a:lstStyle>
            <a:lvl1pPr algn="l">
              <a:defRPr sz="2800">
                <a:solidFill>
                  <a:schemeClr val="tx2"/>
                </a:solidFill>
                <a:latin typeface="Gotham Rounded Light" pitchFamily="50" charset="0"/>
              </a:defRPr>
            </a:lvl1pPr>
          </a:lstStyle>
          <a:p>
            <a:r>
              <a:rPr lang="en-US"/>
              <a:t>Click to edit Master title style</a:t>
            </a:r>
            <a:endParaRPr lang="en-GB"/>
          </a:p>
        </p:txBody>
      </p:sp>
      <p:sp>
        <p:nvSpPr>
          <p:cNvPr id="7" name="TextBox 6">
            <a:extLst>
              <a:ext uri="{FF2B5EF4-FFF2-40B4-BE49-F238E27FC236}">
                <a16:creationId xmlns:a16="http://schemas.microsoft.com/office/drawing/2014/main" id="{0527BBBB-EA92-4CBA-B58F-1DD7F42D6252}"/>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198390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s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704109" y="3898320"/>
            <a:ext cx="2133600" cy="273843"/>
          </a:xfrm>
          <a:prstGeom prst="rect">
            <a:avLst/>
          </a:prstGeom>
        </p:spPr>
        <p:txBody>
          <a:bodyPr/>
          <a:lstStyle/>
          <a:p>
            <a:endParaRPr lang="en-US"/>
          </a:p>
        </p:txBody>
      </p:sp>
      <p:sp>
        <p:nvSpPr>
          <p:cNvPr id="4" name="Footer Placeholder 3"/>
          <p:cNvSpPr>
            <a:spLocks noGrp="1"/>
          </p:cNvSpPr>
          <p:nvPr>
            <p:ph type="ftr" sz="quarter" idx="11"/>
          </p:nvPr>
        </p:nvSpPr>
        <p:spPr/>
        <p:txBody>
          <a:bodyPr/>
          <a:lstStyle>
            <a:lvl1pPr>
              <a:defRPr b="0" i="0">
                <a:latin typeface="Gotham Rounded Book" pitchFamily="2" charset="0"/>
              </a:defRPr>
            </a:lvl1pPr>
          </a:lstStyle>
          <a:p>
            <a:r>
              <a:rPr lang="en-AU" dirty="0"/>
              <a:t>© 2019 NBN Co Ltd.  </a:t>
            </a:r>
          </a:p>
        </p:txBody>
      </p:sp>
      <p:sp>
        <p:nvSpPr>
          <p:cNvPr id="7" name="Rectangle 6"/>
          <p:cNvSpPr/>
          <p:nvPr userDrawn="1"/>
        </p:nvSpPr>
        <p:spPr>
          <a:xfrm>
            <a:off x="0" y="448848"/>
            <a:ext cx="9144000" cy="4141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pic>
        <p:nvPicPr>
          <p:cNvPr id="2" name="Picture 1" descr="nbn_core_logo_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8552" y="3687123"/>
            <a:ext cx="715986" cy="709992"/>
          </a:xfrm>
          <a:prstGeom prst="rect">
            <a:avLst/>
          </a:prstGeom>
        </p:spPr>
      </p:pic>
      <p:sp>
        <p:nvSpPr>
          <p:cNvPr id="8" name="Rectangle 7">
            <a:extLst>
              <a:ext uri="{FF2B5EF4-FFF2-40B4-BE49-F238E27FC236}">
                <a16:creationId xmlns:a16="http://schemas.microsoft.com/office/drawing/2014/main" id="{472E5AE3-D6F1-48FA-B03F-44B495772A32}"/>
              </a:ext>
            </a:extLst>
          </p:cNvPr>
          <p:cNvSpPr/>
          <p:nvPr userDrawn="1"/>
        </p:nvSpPr>
        <p:spPr>
          <a:xfrm>
            <a:off x="1554192" y="3858506"/>
            <a:ext cx="7246215" cy="538609"/>
          </a:xfrm>
          <a:prstGeom prst="rect">
            <a:avLst/>
          </a:prstGeom>
        </p:spPr>
        <p:txBody>
          <a:bodyPr wrap="square" lIns="0" tIns="0" rIns="0" bIns="0" numCol="1" spcCol="151920" anchor="b" anchorCtr="0">
            <a:spAutoFit/>
          </a:bodyPr>
          <a:lstStyle/>
          <a:p>
            <a:pPr>
              <a:spcAft>
                <a:spcPts val="600"/>
              </a:spcAft>
            </a:pPr>
            <a:r>
              <a:rPr lang="en-GB" sz="600" b="0" i="0" dirty="0">
                <a:solidFill>
                  <a:schemeClr val="bg1"/>
                </a:solidFill>
                <a:latin typeface="Gotham Rounded Book" pitchFamily="2" charset="0"/>
                <a:ea typeface="Gotham Rounded Light" charset="0"/>
                <a:cs typeface="Gotham Rounded Light" charset="0"/>
              </a:rPr>
              <a:t>This document is provided for information purposes only. The contents, including any views expressed by NBN Co are indicative only and subject to change. This document is subject to the information classification set out on each page. If no information classification has been included, this document must be treated as ‘</a:t>
            </a:r>
            <a:r>
              <a:rPr lang="en-GB" sz="600" b="0" i="0" dirty="0" err="1">
                <a:solidFill>
                  <a:schemeClr val="bg1"/>
                </a:solidFill>
                <a:latin typeface="Gotham Rounded Book" pitchFamily="2" charset="0"/>
                <a:ea typeface="Gotham Rounded Light" charset="0"/>
                <a:cs typeface="Gotham Rounded Light" charset="0"/>
              </a:rPr>
              <a:t>nbn</a:t>
            </a:r>
            <a:r>
              <a:rPr lang="en-GB" sz="600" b="0" i="0" dirty="0">
                <a:solidFill>
                  <a:schemeClr val="bg1"/>
                </a:solidFill>
                <a:latin typeface="Gotham Rounded Book" pitchFamily="2" charset="0"/>
                <a:ea typeface="Gotham Rounded Light" charset="0"/>
                <a:cs typeface="Gotham Rounded Light" charset="0"/>
              </a:rPr>
              <a:t>-Confidential: Commercial’ and must not be disclosed other than with the consent of NBN Co. The recipient (including third parties) must make and rely on their own inquiries as to the currency, accuracy and completeness of the information contained herein and must not use this document other than with the consent of NBN Co.</a:t>
            </a:r>
          </a:p>
          <a:p>
            <a:pPr>
              <a:spcAft>
                <a:spcPts val="600"/>
              </a:spcAft>
            </a:pPr>
            <a:r>
              <a:rPr lang="en-GB" sz="600" b="0" i="0" dirty="0">
                <a:solidFill>
                  <a:schemeClr val="bg1"/>
                </a:solidFill>
                <a:latin typeface="Gotham Rounded Book" pitchFamily="2" charset="0"/>
                <a:ea typeface="Gotham Rounded Light" charset="0"/>
                <a:cs typeface="Gotham Rounded Light" charset="0"/>
              </a:rPr>
              <a:t>© 2019 NBN Co Limited. ‘</a:t>
            </a:r>
            <a:r>
              <a:rPr lang="en-GB" sz="600" b="0" i="0" dirty="0" err="1">
                <a:solidFill>
                  <a:schemeClr val="bg1"/>
                </a:solidFill>
                <a:latin typeface="Gotham Rounded Book" pitchFamily="2" charset="0"/>
                <a:ea typeface="Gotham Rounded Light" charset="0"/>
                <a:cs typeface="Gotham Rounded Light" charset="0"/>
              </a:rPr>
              <a:t>nbn</a:t>
            </a:r>
            <a:r>
              <a:rPr lang="en-GB" sz="600" b="0" i="0" dirty="0">
                <a:solidFill>
                  <a:schemeClr val="bg1"/>
                </a:solidFill>
                <a:latin typeface="Gotham Rounded Book" pitchFamily="2" charset="0"/>
                <a:ea typeface="Gotham Rounded Light" charset="0"/>
                <a:cs typeface="Gotham Rounded Light" charset="0"/>
              </a:rPr>
              <a:t>’, ‘bring it on’, ‘Sky Muster’, ‘gen </a:t>
            </a:r>
            <a:r>
              <a:rPr lang="en-GB" sz="600" b="0" i="0" dirty="0" err="1">
                <a:solidFill>
                  <a:schemeClr val="bg1"/>
                </a:solidFill>
                <a:latin typeface="Gotham Rounded Book" pitchFamily="2" charset="0"/>
                <a:ea typeface="Gotham Rounded Light" charset="0"/>
                <a:cs typeface="Gotham Rounded Light" charset="0"/>
              </a:rPr>
              <a:t>nbn</a:t>
            </a:r>
            <a:r>
              <a:rPr lang="en-GB" sz="600" b="0" i="0" dirty="0">
                <a:solidFill>
                  <a:schemeClr val="bg1"/>
                </a:solidFill>
                <a:latin typeface="Gotham Rounded Book" pitchFamily="2" charset="0"/>
                <a:ea typeface="Gotham Rounded Light" charset="0"/>
                <a:cs typeface="Gotham Rounded Light" charset="0"/>
              </a:rPr>
              <a:t>’ and the Aurora device are trade marks of NBN Co Limited | ABN 86 136 533 741</a:t>
            </a:r>
          </a:p>
        </p:txBody>
      </p:sp>
      <p:sp>
        <p:nvSpPr>
          <p:cNvPr id="10" name="Slide Number Placeholder 5">
            <a:extLst>
              <a:ext uri="{FF2B5EF4-FFF2-40B4-BE49-F238E27FC236}">
                <a16:creationId xmlns:a16="http://schemas.microsoft.com/office/drawing/2014/main" id="{614302DC-68AC-45D1-A82F-51C0942BF93D}"/>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1" name="TextBox 10">
            <a:extLst>
              <a:ext uri="{FF2B5EF4-FFF2-40B4-BE49-F238E27FC236}">
                <a16:creationId xmlns:a16="http://schemas.microsoft.com/office/drawing/2014/main" id="{23C83DCD-95B3-4BB3-9BF3-B6D36C4A766F}"/>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2" name="TextBox 11">
            <a:extLst>
              <a:ext uri="{FF2B5EF4-FFF2-40B4-BE49-F238E27FC236}">
                <a16:creationId xmlns:a16="http://schemas.microsoft.com/office/drawing/2014/main" id="{2D1C69EE-1568-4491-BE5C-4DDC3384A3E8}"/>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212975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39A8DB6-32CE-4369-B7DB-945FA4771C87}"/>
              </a:ext>
            </a:extLst>
          </p:cNvPr>
          <p:cNvSpPr>
            <a:spLocks noGrp="1"/>
          </p:cNvSpPr>
          <p:nvPr>
            <p:ph type="sldNum" sz="quarter" idx="4"/>
          </p:nvPr>
        </p:nvSpPr>
        <p:spPr>
          <a:xfrm>
            <a:off x="8021864" y="4821034"/>
            <a:ext cx="582136" cy="273843"/>
          </a:xfrm>
          <a:prstGeom prst="rect">
            <a:avLst/>
          </a:prstGeom>
        </p:spPr>
        <p:txBody>
          <a:bodyPr vert="horz" lIns="91440" tIns="45720" rIns="91440" bIns="45720" rtlCol="0" anchor="ctr"/>
          <a:lstStyle>
            <a:lvl1pPr algn="r">
              <a:defRPr lang="en-US" sz="599" b="0" i="0" kern="1200" baseline="0" smtClean="0">
                <a:solidFill>
                  <a:schemeClr val="tx2"/>
                </a:solidFill>
                <a:latin typeface="Gotham Rounded Book" pitchFamily="2" charset="0"/>
                <a:ea typeface="+mn-ea"/>
                <a:cs typeface="+mn-cs"/>
              </a:defRPr>
            </a:lvl1pPr>
          </a:lstStyle>
          <a:p>
            <a:fld id="{F1E7E495-16AF-EB4D-B9F2-1A5813294388}" type="slidenum">
              <a:rPr lang="uk-UA" smtClean="0"/>
              <a:pPr/>
              <a:t>‹#›</a:t>
            </a:fld>
            <a:endParaRPr lang="uk-UA" dirty="0"/>
          </a:p>
        </p:txBody>
      </p:sp>
      <p:sp>
        <p:nvSpPr>
          <p:cNvPr id="5" name="Rectangle 4">
            <a:extLst>
              <a:ext uri="{FF2B5EF4-FFF2-40B4-BE49-F238E27FC236}">
                <a16:creationId xmlns:a16="http://schemas.microsoft.com/office/drawing/2014/main" id="{83F38C2E-944F-40C0-B226-13AD461FBE40}"/>
              </a:ext>
            </a:extLst>
          </p:cNvPr>
          <p:cNvSpPr/>
          <p:nvPr userDrawn="1"/>
        </p:nvSpPr>
        <p:spPr>
          <a:xfrm>
            <a:off x="0" y="0"/>
            <a:ext cx="9144000" cy="808038"/>
          </a:xfrm>
          <a:prstGeom prst="rect">
            <a:avLst/>
          </a:prstGeom>
          <a:solidFill>
            <a:schemeClr val="accent2">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sz="1798"/>
          </a:p>
        </p:txBody>
      </p:sp>
      <p:sp>
        <p:nvSpPr>
          <p:cNvPr id="7" name="Rectangle 6">
            <a:extLst>
              <a:ext uri="{FF2B5EF4-FFF2-40B4-BE49-F238E27FC236}">
                <a16:creationId xmlns:a16="http://schemas.microsoft.com/office/drawing/2014/main" id="{C6D56F55-55BD-4B46-931A-5192BCCF758B}"/>
              </a:ext>
            </a:extLst>
          </p:cNvPr>
          <p:cNvSpPr/>
          <p:nvPr userDrawn="1"/>
        </p:nvSpPr>
        <p:spPr>
          <a:xfrm>
            <a:off x="0" y="4657725"/>
            <a:ext cx="9144000" cy="540000"/>
          </a:xfrm>
          <a:prstGeom prst="rect">
            <a:avLst/>
          </a:prstGeom>
          <a:solidFill>
            <a:schemeClr val="accent2">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9" name="Slide Number Placeholder 5">
            <a:extLst>
              <a:ext uri="{FF2B5EF4-FFF2-40B4-BE49-F238E27FC236}">
                <a16:creationId xmlns:a16="http://schemas.microsoft.com/office/drawing/2014/main" id="{BE63174A-701F-49D2-8CF2-E3E831DDDF3E}"/>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bg1"/>
                </a:solidFill>
              </a:rPr>
              <a:pPr/>
              <a:t>‹#›</a:t>
            </a:fld>
            <a:endParaRPr lang="uk-UA" dirty="0">
              <a:solidFill>
                <a:schemeClr val="bg1"/>
              </a:solidFill>
            </a:endParaRPr>
          </a:p>
        </p:txBody>
      </p:sp>
      <p:sp>
        <p:nvSpPr>
          <p:cNvPr id="10" name="TextBox 9">
            <a:extLst>
              <a:ext uri="{FF2B5EF4-FFF2-40B4-BE49-F238E27FC236}">
                <a16:creationId xmlns:a16="http://schemas.microsoft.com/office/drawing/2014/main" id="{50197C2E-EC9C-464E-83CF-AFAB9341A2DE}"/>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bg1"/>
                </a:solidFill>
                <a:latin typeface="Gotham Rounded Book" pitchFamily="2" charset="0"/>
              </a:rPr>
              <a:t>18 February 2019</a:t>
            </a:r>
          </a:p>
        </p:txBody>
      </p:sp>
      <p:sp>
        <p:nvSpPr>
          <p:cNvPr id="13" name="Title 1">
            <a:extLst>
              <a:ext uri="{FF2B5EF4-FFF2-40B4-BE49-F238E27FC236}">
                <a16:creationId xmlns:a16="http://schemas.microsoft.com/office/drawing/2014/main" id="{D507ACE6-C949-4C6D-A13D-D5F83B95686F}"/>
              </a:ext>
            </a:extLst>
          </p:cNvPr>
          <p:cNvSpPr>
            <a:spLocks noGrp="1"/>
          </p:cNvSpPr>
          <p:nvPr>
            <p:ph type="title"/>
          </p:nvPr>
        </p:nvSpPr>
        <p:spPr>
          <a:xfrm>
            <a:off x="527098" y="79512"/>
            <a:ext cx="6725628" cy="603127"/>
          </a:xfrm>
          <a:prstGeom prst="rect">
            <a:avLst/>
          </a:prstGeom>
        </p:spPr>
        <p:txBody>
          <a:bodyPr lIns="0" tIns="0" rIns="0" bIns="0" anchor="b" anchorCtr="0"/>
          <a:lstStyle>
            <a:lvl1pPr algn="l">
              <a:defRPr sz="2800">
                <a:solidFill>
                  <a:schemeClr val="bg1"/>
                </a:solidFill>
                <a:latin typeface="Gotham Rounded Light" pitchFamily="50" charset="0"/>
              </a:defRPr>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993FCA59-BC50-4AEF-BF73-B6A94E7F115B}"/>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1"/>
                </a:solidFill>
                <a:latin typeface="Gotham Rounded Book" pitchFamily="2" charset="0"/>
              </a:rPr>
              <a:t>NBN Co Half Year Results HY2019</a:t>
            </a:r>
            <a:endParaRPr lang="en-US" sz="599" b="0" i="0" dirty="0">
              <a:solidFill>
                <a:schemeClr val="bg1"/>
              </a:solidFill>
              <a:latin typeface="Gotham Rounded Book" pitchFamily="2" charset="0"/>
            </a:endParaRPr>
          </a:p>
        </p:txBody>
      </p:sp>
    </p:spTree>
    <p:extLst>
      <p:ext uri="{BB962C8B-B14F-4D97-AF65-F5344CB8AC3E}">
        <p14:creationId xmlns:p14="http://schemas.microsoft.com/office/powerpoint/2010/main" val="2842116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574D4DC-D311-4F6A-A88D-5CA4ADA6DC23}"/>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8" name="TextBox 7">
            <a:extLst>
              <a:ext uri="{FF2B5EF4-FFF2-40B4-BE49-F238E27FC236}">
                <a16:creationId xmlns:a16="http://schemas.microsoft.com/office/drawing/2014/main" id="{2452AE30-1CDD-4710-A26B-E7B46F7BDAB1}"/>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9" name="Title 1">
            <a:extLst>
              <a:ext uri="{FF2B5EF4-FFF2-40B4-BE49-F238E27FC236}">
                <a16:creationId xmlns:a16="http://schemas.microsoft.com/office/drawing/2014/main" id="{05635946-A8B8-4AD0-A23C-84A607990776}"/>
              </a:ext>
            </a:extLst>
          </p:cNvPr>
          <p:cNvSpPr>
            <a:spLocks noGrp="1"/>
          </p:cNvSpPr>
          <p:nvPr>
            <p:ph type="title"/>
          </p:nvPr>
        </p:nvSpPr>
        <p:spPr>
          <a:xfrm>
            <a:off x="527097" y="92324"/>
            <a:ext cx="7067078" cy="590480"/>
          </a:xfrm>
          <a:prstGeom prst="rect">
            <a:avLst/>
          </a:prstGeom>
        </p:spPr>
        <p:txBody>
          <a:bodyPr lIns="0" tIns="0" rIns="0" bIns="0" anchor="b" anchorCtr="0"/>
          <a:lstStyle>
            <a:lvl1pPr algn="l">
              <a:defRPr sz="2800">
                <a:solidFill>
                  <a:schemeClr val="tx2"/>
                </a:solidFill>
                <a:latin typeface="Gotham Rounded Light" pitchFamily="50" charset="0"/>
              </a:defRPr>
            </a:lvl1pPr>
          </a:lstStyle>
          <a:p>
            <a:r>
              <a:rPr lang="en-US" dirty="0"/>
              <a:t>Click to edit Master title style</a:t>
            </a:r>
            <a:endParaRPr lang="en-GB" dirty="0"/>
          </a:p>
        </p:txBody>
      </p:sp>
      <p:sp>
        <p:nvSpPr>
          <p:cNvPr id="10" name="TextBox 9">
            <a:extLst>
              <a:ext uri="{FF2B5EF4-FFF2-40B4-BE49-F238E27FC236}">
                <a16:creationId xmlns:a16="http://schemas.microsoft.com/office/drawing/2014/main" id="{9BE77B36-00C7-4757-93FA-48EC25D21B45}"/>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229449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Rectangle 6"/>
          <p:cNvSpPr/>
          <p:nvPr userDrawn="1"/>
        </p:nvSpPr>
        <p:spPr>
          <a:xfrm>
            <a:off x="0" y="556698"/>
            <a:ext cx="9144000" cy="42105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9" name="Slide Number Placeholder 5">
            <a:extLst>
              <a:ext uri="{FF2B5EF4-FFF2-40B4-BE49-F238E27FC236}">
                <a16:creationId xmlns:a16="http://schemas.microsoft.com/office/drawing/2014/main" id="{8D658512-5CF2-4DC3-98B6-AFA0068C7C99}"/>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6F574975-E449-4405-B15C-65B535B1564C}"/>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D1216F0B-4985-4FAE-9714-71DC5221B018}"/>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3369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133504" y="4821034"/>
            <a:ext cx="582136" cy="273843"/>
          </a:xfrm>
          <a:prstGeom prst="rect">
            <a:avLst/>
          </a:prstGeom>
        </p:spPr>
        <p:txBody>
          <a:bodyPr/>
          <a:lstStyle/>
          <a:p>
            <a:fld id="{F1E7E495-16AF-EB4D-B9F2-1A5813294388}" type="slidenum">
              <a:rPr lang="en-US" smtClean="0"/>
              <a:t>‹#›</a:t>
            </a:fld>
            <a:endParaRPr lang="en-US"/>
          </a:p>
        </p:txBody>
      </p:sp>
      <p:pic>
        <p:nvPicPr>
          <p:cNvPr id="6" name="Picture 5" descr="NBN_Curve_Sec_Sh01_0033.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7" name="Rectangle 6"/>
          <p:cNvSpPr/>
          <p:nvPr userDrawn="1"/>
        </p:nvSpPr>
        <p:spPr>
          <a:xfrm>
            <a:off x="0" y="556698"/>
            <a:ext cx="9144000" cy="4209327"/>
          </a:xfrm>
          <a:prstGeom prst="rect">
            <a:avLst/>
          </a:prstGeom>
          <a:solidFill>
            <a:schemeClr val="accent2">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14" name="Slide Number Placeholder 5"/>
          <p:cNvSpPr txBox="1">
            <a:spLocks/>
          </p:cNvSpPr>
          <p:nvPr userDrawn="1"/>
        </p:nvSpPr>
        <p:spPr>
          <a:xfrm>
            <a:off x="8021864" y="4821034"/>
            <a:ext cx="582136" cy="273843"/>
          </a:xfrm>
          <a:prstGeom prst="rect">
            <a:avLst/>
          </a:prstGeom>
        </p:spPr>
        <p:txBody>
          <a:bodyPr vert="horz" lIns="91355" tIns="45678" rIns="91355" bIns="45678" rtlCol="0" anchor="ctr"/>
          <a:lstStyle>
            <a:defPPr>
              <a:defRPr lang="en-US"/>
            </a:defPPr>
            <a:lvl1pPr marL="0" algn="r" defTabSz="457200" rtl="0" eaLnBrk="1" latinLnBrk="0" hangingPunct="1">
              <a:defRPr lang="en-US" sz="600" kern="1200" baseline="0" smtClean="0">
                <a:solidFill>
                  <a:srgbClr val="00AEEF"/>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uk-UA" sz="599" dirty="0"/>
          </a:p>
        </p:txBody>
      </p:sp>
      <p:sp>
        <p:nvSpPr>
          <p:cNvPr id="15" name="TextBox 14">
            <a:extLst>
              <a:ext uri="{FF2B5EF4-FFF2-40B4-BE49-F238E27FC236}">
                <a16:creationId xmlns:a16="http://schemas.microsoft.com/office/drawing/2014/main" id="{998CDCA4-D2D2-4485-A053-F0AB800B48F6}"/>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
        <p:nvSpPr>
          <p:cNvPr id="17" name="Slide Number Placeholder 5">
            <a:extLst>
              <a:ext uri="{FF2B5EF4-FFF2-40B4-BE49-F238E27FC236}">
                <a16:creationId xmlns:a16="http://schemas.microsoft.com/office/drawing/2014/main" id="{7DB2184A-12FC-450D-9388-167AB7376A64}"/>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9" name="TextBox 18">
            <a:extLst>
              <a:ext uri="{FF2B5EF4-FFF2-40B4-BE49-F238E27FC236}">
                <a16:creationId xmlns:a16="http://schemas.microsoft.com/office/drawing/2014/main" id="{54341178-555E-41BD-B145-E59259EC30CC}"/>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Tree>
    <p:extLst>
      <p:ext uri="{BB962C8B-B14F-4D97-AF65-F5344CB8AC3E}">
        <p14:creationId xmlns:p14="http://schemas.microsoft.com/office/powerpoint/2010/main" val="193829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1" y="556698"/>
            <a:ext cx="6433157" cy="420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pic>
        <p:nvPicPr>
          <p:cNvPr id="7" name="Picture 6" descr="NBN_Curve_Sec_Sh01_0033.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19800" y="554858"/>
            <a:ext cx="3136900" cy="4209839"/>
          </a:xfrm>
          <a:prstGeom prst="rect">
            <a:avLst/>
          </a:prstGeom>
        </p:spPr>
      </p:pic>
      <p:sp>
        <p:nvSpPr>
          <p:cNvPr id="9" name="Slide Number Placeholder 5">
            <a:extLst>
              <a:ext uri="{FF2B5EF4-FFF2-40B4-BE49-F238E27FC236}">
                <a16:creationId xmlns:a16="http://schemas.microsoft.com/office/drawing/2014/main" id="{918A0BCD-BB44-46DE-B3FB-CF68D6FEAEEA}"/>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37F8C2D9-7667-4770-9313-583FE3F3B2E2}"/>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810DB255-BCD9-4EA8-B8EC-8A8E944ADA09}"/>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134348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p:cNvSpPr/>
          <p:nvPr userDrawn="1"/>
        </p:nvSpPr>
        <p:spPr>
          <a:xfrm>
            <a:off x="-1" y="556698"/>
            <a:ext cx="6433157" cy="420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pic>
        <p:nvPicPr>
          <p:cNvPr id="7" name="Picture 6"/>
          <p:cNvPicPr>
            <a:picLocks noChangeAspect="1"/>
          </p:cNvPicPr>
          <p:nvPr userDrawn="1"/>
        </p:nvPicPr>
        <p:blipFill>
          <a:blip r:embed="rId2"/>
          <a:stretch>
            <a:fillRect/>
          </a:stretch>
        </p:blipFill>
        <p:spPr>
          <a:xfrm>
            <a:off x="6020684" y="554858"/>
            <a:ext cx="3135132" cy="4209839"/>
          </a:xfrm>
          <a:prstGeom prst="rect">
            <a:avLst/>
          </a:prstGeom>
        </p:spPr>
      </p:pic>
      <p:sp>
        <p:nvSpPr>
          <p:cNvPr id="9" name="Slide Number Placeholder 5">
            <a:extLst>
              <a:ext uri="{FF2B5EF4-FFF2-40B4-BE49-F238E27FC236}">
                <a16:creationId xmlns:a16="http://schemas.microsoft.com/office/drawing/2014/main" id="{918A0BCD-BB44-46DE-B3FB-CF68D6FEAEEA}"/>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37F8C2D9-7667-4770-9313-583FE3F3B2E2}"/>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810DB255-BCD9-4EA8-B8EC-8A8E944ADA09}"/>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204824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4427A-0F41-4EE6-9711-BEEB2CBD357E}"/>
              </a:ext>
            </a:extLst>
          </p:cNvPr>
          <p:cNvSpPr>
            <a:spLocks noGrp="1"/>
          </p:cNvSpPr>
          <p:nvPr>
            <p:ph type="body" sz="quarter" idx="13"/>
          </p:nvPr>
        </p:nvSpPr>
        <p:spPr>
          <a:xfrm>
            <a:off x="527096" y="1025236"/>
            <a:ext cx="5230851" cy="3739460"/>
          </a:xfrm>
          <a:prstGeom prst="rect">
            <a:avLst/>
          </a:prstGeom>
        </p:spPr>
        <p:txBody>
          <a:bodyPr lIns="0" rIns="0"/>
          <a:lstStyle>
            <a:lvl1pPr marL="266700" indent="-266700">
              <a:spcBef>
                <a:spcPts val="0"/>
              </a:spcBef>
              <a:spcAft>
                <a:spcPts val="600"/>
              </a:spcAft>
              <a:defRPr sz="1800">
                <a:solidFill>
                  <a:schemeClr val="bg2"/>
                </a:solidFill>
                <a:latin typeface="Gotham Rounded Light" pitchFamily="50" charset="0"/>
                <a:cs typeface="Gotham Light" pitchFamily="50" charset="0"/>
              </a:defRPr>
            </a:lvl1pPr>
            <a:lvl2pPr marL="538163" indent="-271463">
              <a:spcBef>
                <a:spcPts val="0"/>
              </a:spcBef>
              <a:spcAft>
                <a:spcPts val="600"/>
              </a:spcAft>
              <a:buFont typeface="Arial" panose="020B0604020202020204" pitchFamily="34" charset="0"/>
              <a:buChar char="–"/>
              <a:defRPr sz="1800">
                <a:solidFill>
                  <a:schemeClr val="bg2"/>
                </a:solidFill>
                <a:latin typeface="Gotham Rounded Light" pitchFamily="50" charset="0"/>
                <a:cs typeface="Gotham Light" pitchFamily="50" charset="0"/>
              </a:defRPr>
            </a:lvl2pPr>
            <a:lvl3pPr marL="809625" indent="-271463">
              <a:spcBef>
                <a:spcPts val="0"/>
              </a:spcBef>
              <a:spcAft>
                <a:spcPts val="600"/>
              </a:spcAft>
              <a:buFont typeface="Arial" panose="020B0604020202020204" pitchFamily="34" charset="0"/>
              <a:buChar char="–"/>
              <a:defRPr sz="1800">
                <a:solidFill>
                  <a:schemeClr val="bg2"/>
                </a:solidFill>
                <a:latin typeface="Gotham Rounded Light" pitchFamily="50" charset="0"/>
                <a:cs typeface="Gotham Light" pitchFamily="50" charset="0"/>
              </a:defRPr>
            </a:lvl3pPr>
            <a:lvl4pPr marL="1074738" indent="-265113">
              <a:spcBef>
                <a:spcPts val="0"/>
              </a:spcBef>
              <a:spcAft>
                <a:spcPts val="600"/>
              </a:spcAft>
              <a:buFont typeface="Arial" panose="020B0604020202020204" pitchFamily="34" charset="0"/>
              <a:buChar char="–"/>
              <a:defRPr sz="1800">
                <a:solidFill>
                  <a:schemeClr val="bg2"/>
                </a:solidFill>
                <a:latin typeface="Gotham Rounded Light" pitchFamily="50" charset="0"/>
                <a:cs typeface="Gotham Light" pitchFamily="50" charset="0"/>
              </a:defRPr>
            </a:lvl4pPr>
            <a:lvl5pPr marL="1346200" indent="-271463">
              <a:spcBef>
                <a:spcPts val="0"/>
              </a:spcBef>
              <a:spcAft>
                <a:spcPts val="600"/>
              </a:spcAft>
              <a:buFont typeface="Arial" panose="020B0604020202020204" pitchFamily="34" charset="0"/>
              <a:buChar char="–"/>
              <a:defRPr sz="1800">
                <a:solidFill>
                  <a:schemeClr val="bg2"/>
                </a:solidFill>
                <a:latin typeface="Gotham Rounded Light" pitchFamily="50" charset="0"/>
                <a:cs typeface="Gotham Light"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a:extLst>
              <a:ext uri="{FF2B5EF4-FFF2-40B4-BE49-F238E27FC236}">
                <a16:creationId xmlns:a16="http://schemas.microsoft.com/office/drawing/2014/main" id="{9D25C7F9-4CE9-4599-B9E8-748AF85A7A68}"/>
              </a:ext>
            </a:extLst>
          </p:cNvPr>
          <p:cNvSpPr/>
          <p:nvPr userDrawn="1"/>
        </p:nvSpPr>
        <p:spPr>
          <a:xfrm>
            <a:off x="6005286" y="554858"/>
            <a:ext cx="3138714" cy="41991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9" name="Slide Number Placeholder 5">
            <a:extLst>
              <a:ext uri="{FF2B5EF4-FFF2-40B4-BE49-F238E27FC236}">
                <a16:creationId xmlns:a16="http://schemas.microsoft.com/office/drawing/2014/main" id="{BF0E4D8A-E02D-4DEB-B6EE-AE28954728F6}"/>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80F7F921-3CED-4E17-9C92-447F0A5FB772}"/>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2" name="TextBox 11">
            <a:extLst>
              <a:ext uri="{FF2B5EF4-FFF2-40B4-BE49-F238E27FC236}">
                <a16:creationId xmlns:a16="http://schemas.microsoft.com/office/drawing/2014/main" id="{18C47142-F453-465A-AC59-E1F93AEF497F}"/>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
        <p:nvSpPr>
          <p:cNvPr id="13" name="Title 1">
            <a:extLst>
              <a:ext uri="{FF2B5EF4-FFF2-40B4-BE49-F238E27FC236}">
                <a16:creationId xmlns:a16="http://schemas.microsoft.com/office/drawing/2014/main" id="{86CF8A46-7813-436D-820A-76D299662D18}"/>
              </a:ext>
            </a:extLst>
          </p:cNvPr>
          <p:cNvSpPr>
            <a:spLocks noGrp="1"/>
          </p:cNvSpPr>
          <p:nvPr>
            <p:ph type="title"/>
          </p:nvPr>
        </p:nvSpPr>
        <p:spPr>
          <a:xfrm>
            <a:off x="527097" y="53999"/>
            <a:ext cx="5478189" cy="628737"/>
          </a:xfrm>
          <a:prstGeom prst="rect">
            <a:avLst/>
          </a:prstGeom>
        </p:spPr>
        <p:txBody>
          <a:bodyPr lIns="0" tIns="0" rIns="0" bIns="0" anchor="b" anchorCtr="0"/>
          <a:lstStyle>
            <a:lvl1pPr algn="l">
              <a:defRPr sz="2800">
                <a:solidFill>
                  <a:schemeClr val="tx2"/>
                </a:solidFill>
                <a:latin typeface="Gotham Rounded Light"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168283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descr="0033.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554858"/>
            <a:ext cx="9144000" cy="4200989"/>
          </a:xfrm>
          <a:prstGeom prst="rect">
            <a:avLst/>
          </a:prstGeom>
        </p:spPr>
      </p:pic>
      <p:sp>
        <p:nvSpPr>
          <p:cNvPr id="8" name="Rectangle 7"/>
          <p:cNvSpPr/>
          <p:nvPr userDrawn="1"/>
        </p:nvSpPr>
        <p:spPr>
          <a:xfrm>
            <a:off x="6005286" y="554858"/>
            <a:ext cx="3138714" cy="41991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7" name="Slide Number Placeholder 5">
            <a:extLst>
              <a:ext uri="{FF2B5EF4-FFF2-40B4-BE49-F238E27FC236}">
                <a16:creationId xmlns:a16="http://schemas.microsoft.com/office/drawing/2014/main" id="{DD001550-6410-4053-A851-6B6F53733C8F}"/>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4D7056BC-8CDE-4F26-B411-6C8225C66625}"/>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D9833F76-1CC0-4E0E-997F-53AA01425145}"/>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25300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958" y="554856"/>
            <a:ext cx="9966960" cy="4213306"/>
          </a:xfrm>
          <a:prstGeom prst="rect">
            <a:avLst/>
          </a:prstGeom>
        </p:spPr>
      </p:pic>
      <p:sp>
        <p:nvSpPr>
          <p:cNvPr id="8" name="Slide Number Placeholder 5">
            <a:extLst>
              <a:ext uri="{FF2B5EF4-FFF2-40B4-BE49-F238E27FC236}">
                <a16:creationId xmlns:a16="http://schemas.microsoft.com/office/drawing/2014/main" id="{A3EC08A0-B4E7-4A10-8ADF-C03CCAEF1E79}"/>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9" name="TextBox 8">
            <a:extLst>
              <a:ext uri="{FF2B5EF4-FFF2-40B4-BE49-F238E27FC236}">
                <a16:creationId xmlns:a16="http://schemas.microsoft.com/office/drawing/2014/main" id="{FA92F460-F0CF-41E3-AC06-1B5941241D92}"/>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0" name="TextBox 9">
            <a:extLst>
              <a:ext uri="{FF2B5EF4-FFF2-40B4-BE49-F238E27FC236}">
                <a16:creationId xmlns:a16="http://schemas.microsoft.com/office/drawing/2014/main" id="{DC6C1E6E-0270-4FC4-B4DA-225155263B79}"/>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345893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dots backgroun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309"/>
          </a:xfrm>
          <a:prstGeom prst="rect">
            <a:avLst/>
          </a:prstGeom>
        </p:spPr>
      </p:pic>
      <p:sp>
        <p:nvSpPr>
          <p:cNvPr id="6" name="Rectangle 5"/>
          <p:cNvSpPr/>
          <p:nvPr userDrawn="1"/>
        </p:nvSpPr>
        <p:spPr>
          <a:xfrm>
            <a:off x="-1" y="556696"/>
            <a:ext cx="6433157" cy="41991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pic>
        <p:nvPicPr>
          <p:cNvPr id="8" name="Picture 7" descr="161215_NBN_Sh04_Graduates_050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019800" y="556697"/>
            <a:ext cx="3182365" cy="4199150"/>
          </a:xfrm>
          <a:prstGeom prst="rect">
            <a:avLst/>
          </a:prstGeom>
        </p:spPr>
      </p:pic>
      <p:sp>
        <p:nvSpPr>
          <p:cNvPr id="9" name="Slide Number Placeholder 5">
            <a:extLst>
              <a:ext uri="{FF2B5EF4-FFF2-40B4-BE49-F238E27FC236}">
                <a16:creationId xmlns:a16="http://schemas.microsoft.com/office/drawing/2014/main" id="{BC5748ED-A0EA-40E8-8C74-042FB0B77295}"/>
              </a:ext>
            </a:extLst>
          </p:cNvPr>
          <p:cNvSpPr txBox="1">
            <a:spLocks/>
          </p:cNvSpPr>
          <p:nvPr userDrawn="1"/>
        </p:nvSpPr>
        <p:spPr>
          <a:xfrm>
            <a:off x="8133504" y="4821034"/>
            <a:ext cx="582136" cy="273843"/>
          </a:xfrm>
          <a:prstGeom prst="rect">
            <a:avLst/>
          </a:prstGeom>
        </p:spPr>
        <p:txBody>
          <a:bodyPr vert="horz" lIns="91440" tIns="45720" rIns="91440" bIns="45720" rtlCol="0" anchor="ctr"/>
          <a:lstStyle>
            <a:defPPr>
              <a:defRPr lang="en-US"/>
            </a:defPPr>
            <a:lvl1pPr marL="0" algn="r" defTabSz="457200" rtl="0" eaLnBrk="1" latinLnBrk="0" hangingPunct="1">
              <a:defRPr lang="en-US" sz="599" kern="1200" baseline="0" smtClean="0">
                <a:solidFill>
                  <a:schemeClr val="tx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E7E495-16AF-EB4D-B9F2-1A5813294388}" type="slidenum">
              <a:rPr lang="uk-UA" smtClean="0">
                <a:solidFill>
                  <a:schemeClr val="tx2"/>
                </a:solidFill>
              </a:rPr>
              <a:pPr/>
              <a:t>‹#›</a:t>
            </a:fld>
            <a:endParaRPr lang="uk-UA" dirty="0">
              <a:solidFill>
                <a:schemeClr val="tx2"/>
              </a:solidFill>
            </a:endParaRPr>
          </a:p>
        </p:txBody>
      </p:sp>
      <p:sp>
        <p:nvSpPr>
          <p:cNvPr id="10" name="TextBox 9">
            <a:extLst>
              <a:ext uri="{FF2B5EF4-FFF2-40B4-BE49-F238E27FC236}">
                <a16:creationId xmlns:a16="http://schemas.microsoft.com/office/drawing/2014/main" id="{FE374A6F-A349-4271-AFA7-9994E85FDBAF}"/>
              </a:ext>
            </a:extLst>
          </p:cNvPr>
          <p:cNvSpPr txBox="1"/>
          <p:nvPr userDrawn="1"/>
        </p:nvSpPr>
        <p:spPr>
          <a:xfrm>
            <a:off x="7561944" y="4866681"/>
            <a:ext cx="839712" cy="184495"/>
          </a:xfrm>
          <a:prstGeom prst="rect">
            <a:avLst/>
          </a:prstGeom>
          <a:noFill/>
        </p:spPr>
        <p:txBody>
          <a:bodyPr wrap="square" rtlCol="0">
            <a:spAutoFit/>
          </a:bodyPr>
          <a:lstStyle/>
          <a:p>
            <a:pPr algn="r"/>
            <a:r>
              <a:rPr lang="en-AU" sz="599" b="0" i="0" baseline="0" dirty="0">
                <a:solidFill>
                  <a:schemeClr val="tx2"/>
                </a:solidFill>
                <a:latin typeface="Gotham Rounded Book" pitchFamily="2" charset="0"/>
              </a:rPr>
              <a:t>18 February 2019</a:t>
            </a:r>
          </a:p>
        </p:txBody>
      </p:sp>
      <p:sp>
        <p:nvSpPr>
          <p:cNvPr id="11" name="TextBox 10">
            <a:extLst>
              <a:ext uri="{FF2B5EF4-FFF2-40B4-BE49-F238E27FC236}">
                <a16:creationId xmlns:a16="http://schemas.microsoft.com/office/drawing/2014/main" id="{CC18DF14-977E-43A7-A198-1882E4AED7E9}"/>
              </a:ext>
            </a:extLst>
          </p:cNvPr>
          <p:cNvSpPr txBox="1"/>
          <p:nvPr userDrawn="1"/>
        </p:nvSpPr>
        <p:spPr>
          <a:xfrm>
            <a:off x="6339405" y="174463"/>
            <a:ext cx="2319770" cy="184538"/>
          </a:xfrm>
          <a:prstGeom prst="rect">
            <a:avLst/>
          </a:prstGeom>
          <a:noFill/>
        </p:spPr>
        <p:txBody>
          <a:bodyPr wrap="square" rtlCol="0">
            <a:spAutoFit/>
          </a:bodyPr>
          <a:lstStyle/>
          <a:p>
            <a:pPr algn="r"/>
            <a:r>
              <a:rPr lang="en-AU" sz="599" b="0" i="0" kern="1200" dirty="0">
                <a:solidFill>
                  <a:schemeClr val="bg2"/>
                </a:solidFill>
                <a:latin typeface="Gotham Rounded Book" pitchFamily="2" charset="0"/>
              </a:rPr>
              <a:t>NBN Co Half Year Results HY2019</a:t>
            </a:r>
            <a:endParaRPr lang="en-US" sz="599" b="0" i="0" dirty="0">
              <a:solidFill>
                <a:schemeClr val="bg2"/>
              </a:solidFill>
              <a:latin typeface="Gotham Rounded Book" pitchFamily="2" charset="0"/>
            </a:endParaRPr>
          </a:p>
        </p:txBody>
      </p:sp>
    </p:spTree>
    <p:extLst>
      <p:ext uri="{BB962C8B-B14F-4D97-AF65-F5344CB8AC3E}">
        <p14:creationId xmlns:p14="http://schemas.microsoft.com/office/powerpoint/2010/main" val="427212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48039" y="4815657"/>
            <a:ext cx="2895600" cy="273843"/>
          </a:xfrm>
          <a:prstGeom prst="rect">
            <a:avLst/>
          </a:prstGeom>
        </p:spPr>
        <p:txBody>
          <a:bodyPr vert="horz" lIns="91440" tIns="45720" rIns="91440" bIns="45720" rtlCol="0" anchor="ctr"/>
          <a:lstStyle>
            <a:lvl1pPr algn="l">
              <a:defRPr lang="sk-SK" sz="600" b="0" i="0" u="none" strike="noStrike" baseline="0" smtClean="0">
                <a:solidFill>
                  <a:schemeClr val="tx1">
                    <a:lumMod val="65000"/>
                    <a:lumOff val="35000"/>
                  </a:schemeClr>
                </a:solidFill>
                <a:latin typeface="Gotham Rounded Book" pitchFamily="2" charset="0"/>
              </a:defRPr>
            </a:lvl1pPr>
          </a:lstStyle>
          <a:p>
            <a:r>
              <a:rPr lang="en-AU" dirty="0"/>
              <a:t>© 2019 NBN Co Ltd.  </a:t>
            </a:r>
          </a:p>
        </p:txBody>
      </p:sp>
    </p:spTree>
    <p:extLst>
      <p:ext uri="{BB962C8B-B14F-4D97-AF65-F5344CB8AC3E}">
        <p14:creationId xmlns:p14="http://schemas.microsoft.com/office/powerpoint/2010/main" val="266285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4" r:id="rId5"/>
    <p:sldLayoutId id="2147483660" r:id="rId6"/>
    <p:sldLayoutId id="2147483659" r:id="rId7"/>
    <p:sldLayoutId id="2147483658" r:id="rId8"/>
    <p:sldLayoutId id="2147483656" r:id="rId9"/>
    <p:sldLayoutId id="2147483665" r:id="rId10"/>
    <p:sldLayoutId id="2147483654" r:id="rId11"/>
    <p:sldLayoutId id="2147483666" r:id="rId12"/>
    <p:sldLayoutId id="2147483655" r:id="rId13"/>
    <p:sldLayoutId id="2147483651" r:id="rId14"/>
    <p:sldLayoutId id="2147483661" r:id="rId15"/>
    <p:sldLayoutId id="2147483657" r:id="rId16"/>
    <p:sldLayoutId id="2147483663" r:id="rId17"/>
    <p:sldLayoutId id="2147483662" r:id="rId18"/>
  </p:sldLayoutIdLst>
  <p:hf hdr="0" dt="0"/>
  <p:txStyles>
    <p:titleStyle>
      <a:lvl1pPr algn="ctr" defTabSz="456789" rtl="0" eaLnBrk="1" latinLnBrk="0" hangingPunct="1">
        <a:spcBef>
          <a:spcPct val="0"/>
        </a:spcBef>
        <a:buNone/>
        <a:defRPr sz="4396" kern="1200">
          <a:solidFill>
            <a:schemeClr val="tx1"/>
          </a:solidFill>
          <a:latin typeface="+mj-lt"/>
          <a:ea typeface="+mj-ea"/>
          <a:cs typeface="+mj-cs"/>
        </a:defRPr>
      </a:lvl1pPr>
    </p:titleStyle>
    <p:bodyStyle>
      <a:lvl1pPr marL="342591" indent="-342591" algn="l" defTabSz="456789" rtl="0" eaLnBrk="1" latinLnBrk="0" hangingPunct="1">
        <a:spcBef>
          <a:spcPct val="20000"/>
        </a:spcBef>
        <a:buFont typeface="Arial"/>
        <a:buChar char="•"/>
        <a:defRPr sz="3197" kern="1200">
          <a:solidFill>
            <a:schemeClr val="tx1"/>
          </a:solidFill>
          <a:latin typeface="+mn-lt"/>
          <a:ea typeface="+mn-ea"/>
          <a:cs typeface="+mn-cs"/>
        </a:defRPr>
      </a:lvl1pPr>
      <a:lvl2pPr marL="742281" indent="-285493" algn="l" defTabSz="456789" rtl="0" eaLnBrk="1" latinLnBrk="0" hangingPunct="1">
        <a:spcBef>
          <a:spcPct val="20000"/>
        </a:spcBef>
        <a:buFont typeface="Arial"/>
        <a:buChar char="–"/>
        <a:defRPr sz="2797" kern="1200">
          <a:solidFill>
            <a:schemeClr val="tx1"/>
          </a:solidFill>
          <a:latin typeface="+mn-lt"/>
          <a:ea typeface="+mn-ea"/>
          <a:cs typeface="+mn-cs"/>
        </a:defRPr>
      </a:lvl2pPr>
      <a:lvl3pPr marL="1141971" indent="-228394" algn="l" defTabSz="456789" rtl="0" eaLnBrk="1" latinLnBrk="0" hangingPunct="1">
        <a:spcBef>
          <a:spcPct val="20000"/>
        </a:spcBef>
        <a:buFont typeface="Arial"/>
        <a:buChar char="•"/>
        <a:defRPr sz="2398" kern="1200">
          <a:solidFill>
            <a:schemeClr val="tx1"/>
          </a:solidFill>
          <a:latin typeface="+mn-lt"/>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5" userDrawn="1">
          <p15:clr>
            <a:srgbClr val="F26B43"/>
          </p15:clr>
        </p15:guide>
        <p15:guide id="2" orient="horz" pos="30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1.nbnco.com.au/corporate-information/about-nbn-co/updates/dashboard-december"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1399" y="982133"/>
            <a:ext cx="2937933" cy="707886"/>
          </a:xfrm>
          <a:prstGeom prst="rect">
            <a:avLst/>
          </a:prstGeom>
          <a:noFill/>
        </p:spPr>
        <p:txBody>
          <a:bodyPr wrap="square" rtlCol="0">
            <a:spAutoFit/>
          </a:bodyPr>
          <a:lstStyle/>
          <a:p>
            <a:r>
              <a:rPr lang="en-AU" sz="2000" dirty="0">
                <a:solidFill>
                  <a:srgbClr val="002659"/>
                </a:solidFill>
                <a:latin typeface="Gotham Rounded Medium" panose="02000000000000000000" pitchFamily="2" charset="0"/>
              </a:rPr>
              <a:t>NBN Co</a:t>
            </a:r>
          </a:p>
          <a:p>
            <a:r>
              <a:rPr lang="en-AU" sz="2000" dirty="0">
                <a:solidFill>
                  <a:srgbClr val="002659"/>
                </a:solidFill>
                <a:latin typeface="Gotham Rounded Medium" panose="02000000000000000000" pitchFamily="2" charset="0"/>
              </a:rPr>
              <a:t>Half-Year Results ‘19 </a:t>
            </a:r>
          </a:p>
        </p:txBody>
      </p:sp>
    </p:spTree>
    <p:extLst>
      <p:ext uri="{BB962C8B-B14F-4D97-AF65-F5344CB8AC3E}">
        <p14:creationId xmlns:p14="http://schemas.microsoft.com/office/powerpoint/2010/main" val="38032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F26DB2-2FFE-4D54-B391-844CF88F9367}"/>
              </a:ext>
            </a:extLst>
          </p:cNvPr>
          <p:cNvSpPr>
            <a:spLocks noGrp="1"/>
          </p:cNvSpPr>
          <p:nvPr>
            <p:ph type="title"/>
          </p:nvPr>
        </p:nvSpPr>
        <p:spPr/>
        <p:txBody>
          <a:bodyPr/>
          <a:lstStyle/>
          <a:p>
            <a:r>
              <a:rPr lang="en-GB" dirty="0">
                <a:latin typeface="Gotham Rounded Book" pitchFamily="2" charset="0"/>
              </a:rPr>
              <a:t>Financial summary</a:t>
            </a:r>
          </a:p>
        </p:txBody>
      </p:sp>
      <p:graphicFrame>
        <p:nvGraphicFramePr>
          <p:cNvPr id="5" name="Table 4">
            <a:extLst>
              <a:ext uri="{FF2B5EF4-FFF2-40B4-BE49-F238E27FC236}">
                <a16:creationId xmlns:a16="http://schemas.microsoft.com/office/drawing/2014/main" id="{409A85C8-5FDE-4F83-B0F5-CF94A028D601}"/>
              </a:ext>
            </a:extLst>
          </p:cNvPr>
          <p:cNvGraphicFramePr>
            <a:graphicFrameLocks noGrp="1"/>
          </p:cNvGraphicFramePr>
          <p:nvPr>
            <p:extLst>
              <p:ext uri="{D42A27DB-BD31-4B8C-83A1-F6EECF244321}">
                <p14:modId xmlns:p14="http://schemas.microsoft.com/office/powerpoint/2010/main" val="688460887"/>
              </p:ext>
            </p:extLst>
          </p:nvPr>
        </p:nvGraphicFramePr>
        <p:xfrm>
          <a:off x="539748" y="690747"/>
          <a:ext cx="8064252" cy="2708142"/>
        </p:xfrm>
        <a:graphic>
          <a:graphicData uri="http://schemas.openxmlformats.org/drawingml/2006/table">
            <a:tbl>
              <a:tblPr firstRow="1" bandRow="1">
                <a:tableStyleId>{2D5ABB26-0587-4C30-8999-92F81FD0307C}</a:tableStyleId>
              </a:tblPr>
              <a:tblGrid>
                <a:gridCol w="3921414">
                  <a:extLst>
                    <a:ext uri="{9D8B030D-6E8A-4147-A177-3AD203B41FA5}">
                      <a16:colId xmlns:a16="http://schemas.microsoft.com/office/drawing/2014/main" val="20001"/>
                    </a:ext>
                  </a:extLst>
                </a:gridCol>
                <a:gridCol w="1380946">
                  <a:extLst>
                    <a:ext uri="{9D8B030D-6E8A-4147-A177-3AD203B41FA5}">
                      <a16:colId xmlns:a16="http://schemas.microsoft.com/office/drawing/2014/main" val="20002"/>
                    </a:ext>
                  </a:extLst>
                </a:gridCol>
                <a:gridCol w="1380946">
                  <a:extLst>
                    <a:ext uri="{9D8B030D-6E8A-4147-A177-3AD203B41FA5}">
                      <a16:colId xmlns:a16="http://schemas.microsoft.com/office/drawing/2014/main" val="20003"/>
                    </a:ext>
                  </a:extLst>
                </a:gridCol>
                <a:gridCol w="1380946">
                  <a:extLst>
                    <a:ext uri="{9D8B030D-6E8A-4147-A177-3AD203B41FA5}">
                      <a16:colId xmlns:a16="http://schemas.microsoft.com/office/drawing/2014/main" val="20004"/>
                    </a:ext>
                  </a:extLst>
                </a:gridCol>
              </a:tblGrid>
              <a:tr h="307366">
                <a:tc rowSpan="2">
                  <a:txBody>
                    <a:bodyPr/>
                    <a:lstStyle/>
                    <a:p>
                      <a:r>
                        <a:rPr lang="en-US" sz="900" b="0" i="0" dirty="0">
                          <a:solidFill>
                            <a:schemeClr val="tx2"/>
                          </a:solidFill>
                          <a:latin typeface="Gotham Rounded Book" pitchFamily="2" charset="0"/>
                        </a:rPr>
                        <a:t>$m</a:t>
                      </a:r>
                    </a:p>
                  </a:txBody>
                  <a:tcPr marL="36000" marR="36000" marT="0" marB="35967" anchor="b">
                    <a:lnL>
                      <a:noFill/>
                    </a:lnL>
                    <a:lnB w="12700" cap="flat" cmpd="sng" algn="ctr">
                      <a:solidFill>
                        <a:schemeClr val="tx2"/>
                      </a:solidFill>
                      <a:prstDash val="solid"/>
                      <a:round/>
                      <a:headEnd type="none" w="med" len="med"/>
                      <a:tailEnd type="none" w="med" len="med"/>
                    </a:lnB>
                    <a:noFill/>
                  </a:tcPr>
                </a:tc>
                <a:tc gridSpan="3">
                  <a:txBody>
                    <a:bodyPr/>
                    <a:lstStyle/>
                    <a:p>
                      <a:pPr algn="ctr">
                        <a:lnSpc>
                          <a:spcPct val="90000"/>
                        </a:lnSpc>
                      </a:pPr>
                      <a:r>
                        <a:rPr lang="en-US" sz="900" b="0" i="0" dirty="0">
                          <a:solidFill>
                            <a:schemeClr val="tx2"/>
                          </a:solidFill>
                          <a:latin typeface="Gotham Rounded Book" pitchFamily="2" charset="0"/>
                        </a:rPr>
                        <a:t>For the 6 months ended</a:t>
                      </a:r>
                    </a:p>
                  </a:txBody>
                  <a:tcPr marL="0" marR="36000" marT="0" marB="35967" anchor="b">
                    <a:lnB w="12700" cap="flat" cmpd="sng" algn="ctr">
                      <a:noFill/>
                      <a:prstDash val="solid"/>
                      <a:round/>
                      <a:headEnd type="none" w="med" len="med"/>
                      <a:tailEnd type="none" w="med" len="med"/>
                    </a:lnB>
                  </a:tcPr>
                </a:tc>
                <a:tc hMerge="1">
                  <a:txBody>
                    <a:bodyPr/>
                    <a:lstStyle/>
                    <a:p>
                      <a:pPr algn="r">
                        <a:lnSpc>
                          <a:spcPct val="90000"/>
                        </a:lnSpc>
                      </a:pPr>
                      <a:endParaRPr lang="en-US" sz="1000" dirty="0">
                        <a:solidFill>
                          <a:srgbClr val="00AEEF"/>
                        </a:solidFill>
                        <a:latin typeface="Gotham Medium"/>
                      </a:endParaRPr>
                    </a:p>
                  </a:txBody>
                  <a:tcPr marL="108000" marT="0" marB="36000" anchor="b">
                    <a:lnB w="12700" cap="flat" cmpd="sng" algn="ctr">
                      <a:solidFill>
                        <a:srgbClr val="139DE9"/>
                      </a:solidFill>
                      <a:prstDash val="solid"/>
                      <a:round/>
                      <a:headEnd type="none" w="med" len="med"/>
                      <a:tailEnd type="none" w="med" len="med"/>
                    </a:lnB>
                  </a:tcPr>
                </a:tc>
                <a:tc hMerge="1">
                  <a:txBody>
                    <a:bodyPr/>
                    <a:lstStyle/>
                    <a:p>
                      <a:pPr algn="r">
                        <a:lnSpc>
                          <a:spcPct val="90000"/>
                        </a:lnSpc>
                      </a:pPr>
                      <a:endParaRPr lang="en-US" sz="1000" dirty="0">
                        <a:solidFill>
                          <a:srgbClr val="00AEEF"/>
                        </a:solidFill>
                        <a:latin typeface="Gotham Medium"/>
                      </a:endParaRPr>
                    </a:p>
                  </a:txBody>
                  <a:tcPr marL="108000" marT="0" marB="36000" anchor="b">
                    <a:lnB w="12700" cap="flat" cmpd="sng" algn="ctr">
                      <a:solidFill>
                        <a:srgbClr val="139DE9"/>
                      </a:solidFill>
                      <a:prstDash val="solid"/>
                      <a:round/>
                      <a:headEnd type="none" w="med" len="med"/>
                      <a:tailEnd type="none" w="med" len="med"/>
                    </a:lnB>
                  </a:tcPr>
                </a:tc>
                <a:extLst>
                  <a:ext uri="{0D108BD9-81ED-4DB2-BD59-A6C34878D82A}">
                    <a16:rowId xmlns:a16="http://schemas.microsoft.com/office/drawing/2014/main" val="10000"/>
                  </a:ext>
                </a:extLst>
              </a:tr>
              <a:tr h="307366">
                <a:tc vMerge="1">
                  <a:txBody>
                    <a:bodyPr/>
                    <a:lstStyle/>
                    <a:p>
                      <a:endParaRPr lang="en-US" sz="1000" dirty="0">
                        <a:solidFill>
                          <a:srgbClr val="00AEEF"/>
                        </a:solidFill>
                        <a:latin typeface="Gotham Rounded Medium"/>
                      </a:endParaRPr>
                    </a:p>
                  </a:txBody>
                  <a:tcPr marL="108000" marT="0" marB="36000" anchor="b">
                    <a:lnT w="12700" cap="flat" cmpd="sng" algn="ctr">
                      <a:solidFill>
                        <a:srgbClr val="139DE9"/>
                      </a:solidFill>
                      <a:prstDash val="solid"/>
                      <a:round/>
                      <a:headEnd type="none" w="med" len="med"/>
                      <a:tailEnd type="none" w="med" len="med"/>
                    </a:lnT>
                    <a:lnB w="12700" cap="flat" cmpd="sng" algn="ctr">
                      <a:solidFill>
                        <a:srgbClr val="139DE9"/>
                      </a:solidFill>
                      <a:prstDash val="solid"/>
                      <a:round/>
                      <a:headEnd type="none" w="med" len="med"/>
                      <a:tailEnd type="none" w="med" len="med"/>
                    </a:lnB>
                    <a:noFill/>
                  </a:tcPr>
                </a:tc>
                <a:tc>
                  <a:txBody>
                    <a:bodyPr/>
                    <a:lstStyle/>
                    <a:p>
                      <a:pPr algn="r">
                        <a:lnSpc>
                          <a:spcPct val="90000"/>
                        </a:lnSpc>
                      </a:pPr>
                      <a:r>
                        <a:rPr lang="en-US" sz="900" b="0" i="0" dirty="0" smtClean="0">
                          <a:solidFill>
                            <a:schemeClr val="tx2"/>
                          </a:solidFill>
                          <a:latin typeface="Gotham Rounded Book" pitchFamily="2" charset="0"/>
                        </a:rPr>
                        <a:t>31-Dec-17</a:t>
                      </a:r>
                      <a:endParaRPr lang="en-US" sz="900" b="0" i="0" dirty="0">
                        <a:solidFill>
                          <a:schemeClr val="tx2"/>
                        </a:solidFill>
                        <a:latin typeface="Gotham Rounded Book" pitchFamily="2" charset="0"/>
                      </a:endParaRP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lnSpc>
                          <a:spcPct val="90000"/>
                        </a:lnSpc>
                      </a:pPr>
                      <a:r>
                        <a:rPr lang="en-US" sz="900" b="0" i="0" dirty="0" smtClean="0">
                          <a:solidFill>
                            <a:schemeClr val="tx2"/>
                          </a:solidFill>
                          <a:latin typeface="Gotham Rounded Book" pitchFamily="2" charset="0"/>
                        </a:rPr>
                        <a:t>31-Dec-18</a:t>
                      </a:r>
                      <a:endParaRPr lang="en-US" sz="900" b="0" i="0" dirty="0">
                        <a:solidFill>
                          <a:schemeClr val="tx2"/>
                        </a:solidFill>
                        <a:latin typeface="Gotham Rounded Book" pitchFamily="2" charset="0"/>
                      </a:endParaRP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lnSpc>
                          <a:spcPct val="90000"/>
                        </a:lnSpc>
                      </a:pPr>
                      <a:r>
                        <a:rPr lang="en-US" sz="900" b="0" i="0" dirty="0">
                          <a:solidFill>
                            <a:schemeClr val="tx2"/>
                          </a:solidFill>
                          <a:latin typeface="Gotham Rounded Book" pitchFamily="2" charset="0"/>
                        </a:rPr>
                        <a:t>Movement (%)</a:t>
                      </a: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56976">
                <a:tc>
                  <a:txBody>
                    <a:bodyPr/>
                    <a:lstStyle/>
                    <a:p>
                      <a:pPr algn="l"/>
                      <a:r>
                        <a:rPr lang="en-US" sz="900" b="0" i="0" dirty="0">
                          <a:solidFill>
                            <a:schemeClr val="accent2"/>
                          </a:solidFill>
                          <a:latin typeface="Gotham Rounded Book" pitchFamily="2" charset="0"/>
                        </a:rPr>
                        <a:t>Total revenue</a:t>
                      </a:r>
                    </a:p>
                  </a:txBody>
                  <a:tcPr marL="3600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891</a:t>
                      </a: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1,301</a:t>
                      </a: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46%</a:t>
                      </a: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Operating expenses</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(1,022)</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(1,088)</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smtClean="0">
                          <a:solidFill>
                            <a:schemeClr val="accent2"/>
                          </a:solidFill>
                          <a:latin typeface="Gotham Rounded Book" pitchFamily="2" charset="0"/>
                        </a:rPr>
                        <a:t>6%</a:t>
                      </a:r>
                      <a:endParaRPr lang="en-US" sz="900" b="0" i="0" dirty="0">
                        <a:solidFill>
                          <a:schemeClr val="accent2"/>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2"/>
                          </a:solidFill>
                          <a:latin typeface="Gotham Rounded Book" pitchFamily="2" charset="0"/>
                        </a:rPr>
                        <a:t>EBITDA before subscriber costs</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2"/>
                          </a:solidFill>
                          <a:latin typeface="Gotham Rounded Book" pitchFamily="2" charset="0"/>
                        </a:rPr>
                        <a:t>(131)</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2"/>
                          </a:solidFill>
                          <a:latin typeface="Gotham Rounded Book" pitchFamily="2" charset="0"/>
                        </a:rPr>
                        <a:t>213</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2"/>
                          </a:solidFill>
                          <a:latin typeface="Gotham Rounded Book" pitchFamily="2" charset="0"/>
                        </a:rPr>
                        <a:t>262%</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9205004"/>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Subscriber costs</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(1,246)</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(690)</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smtClean="0">
                          <a:solidFill>
                            <a:schemeClr val="accent2"/>
                          </a:solidFill>
                          <a:latin typeface="Gotham Rounded Book" pitchFamily="2" charset="0"/>
                        </a:rPr>
                        <a:t>(45%)</a:t>
                      </a:r>
                      <a:endParaRPr lang="en-US" sz="900" b="0" i="0" dirty="0">
                        <a:solidFill>
                          <a:schemeClr val="accent2"/>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63559990"/>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2"/>
                          </a:solidFill>
                          <a:latin typeface="Gotham Rounded Book" pitchFamily="2" charset="0"/>
                        </a:rPr>
                        <a:t>EBITDA</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2"/>
                          </a:solidFill>
                          <a:latin typeface="Gotham Rounded Book" pitchFamily="2" charset="0"/>
                        </a:rPr>
                        <a:t>(1,377)</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2"/>
                          </a:solidFill>
                          <a:latin typeface="Gotham Rounded Book" pitchFamily="2" charset="0"/>
                        </a:rPr>
                        <a:t>(477)</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2"/>
                          </a:solidFill>
                          <a:latin typeface="Gotham Rounded Book" pitchFamily="2" charset="0"/>
                        </a:rPr>
                        <a:t>65%</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9440191"/>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Depreciation and </a:t>
                      </a:r>
                      <a:r>
                        <a:rPr lang="en-US" sz="900" b="0" i="0" dirty="0" err="1">
                          <a:solidFill>
                            <a:schemeClr val="accent2"/>
                          </a:solidFill>
                          <a:latin typeface="Gotham Rounded Book" pitchFamily="2" charset="0"/>
                        </a:rPr>
                        <a:t>amortisation</a:t>
                      </a:r>
                      <a:r>
                        <a:rPr lang="en-US" sz="900" b="0" i="0" dirty="0">
                          <a:solidFill>
                            <a:schemeClr val="accent2"/>
                          </a:solidFill>
                          <a:latin typeface="Gotham Rounded Book" pitchFamily="2" charset="0"/>
                        </a:rPr>
                        <a:t> expense</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(1,028)</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(1,240)</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21%</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8801760"/>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Other income</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8</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11</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37%</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82354344"/>
                  </a:ext>
                </a:extLst>
              </a:tr>
              <a:tr h="2569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2"/>
                          </a:solidFill>
                          <a:latin typeface="Gotham Rounded Book" pitchFamily="2" charset="0"/>
                        </a:rPr>
                        <a:t>EBIT</a:t>
                      </a:r>
                    </a:p>
                  </a:txBody>
                  <a:tcPr marL="3600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en-US" sz="900" b="0" i="0" dirty="0">
                          <a:solidFill>
                            <a:schemeClr val="tx2"/>
                          </a:solidFill>
                          <a:latin typeface="Gotham Rounded Book" pitchFamily="2" charset="0"/>
                        </a:rPr>
                        <a:t>(2,397)</a:t>
                      </a:r>
                    </a:p>
                  </a:txBody>
                  <a:tcPr marL="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900" b="0" i="0" dirty="0">
                          <a:solidFill>
                            <a:schemeClr val="tx2"/>
                          </a:solidFill>
                          <a:latin typeface="Gotham Rounded Book" pitchFamily="2" charset="0"/>
                        </a:rPr>
                        <a:t>(1,706)</a:t>
                      </a:r>
                    </a:p>
                  </a:txBody>
                  <a:tcPr marL="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2"/>
                          </a:solidFill>
                          <a:latin typeface="Gotham Rounded Book" pitchFamily="2" charset="0"/>
                        </a:rPr>
                        <a:t>29%</a:t>
                      </a:r>
                    </a:p>
                  </a:txBody>
                  <a:tcPr marL="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753E66B5-76B8-4587-88DC-F753441BB240}"/>
              </a:ext>
            </a:extLst>
          </p:cNvPr>
          <p:cNvGraphicFramePr>
            <a:graphicFrameLocks noGrp="1"/>
          </p:cNvGraphicFramePr>
          <p:nvPr>
            <p:extLst>
              <p:ext uri="{D42A27DB-BD31-4B8C-83A1-F6EECF244321}">
                <p14:modId xmlns:p14="http://schemas.microsoft.com/office/powerpoint/2010/main" val="425503687"/>
              </p:ext>
            </p:extLst>
          </p:nvPr>
        </p:nvGraphicFramePr>
        <p:xfrm>
          <a:off x="539748" y="3353746"/>
          <a:ext cx="8064252" cy="1398194"/>
        </p:xfrm>
        <a:graphic>
          <a:graphicData uri="http://schemas.openxmlformats.org/drawingml/2006/table">
            <a:tbl>
              <a:tblPr firstRow="1" bandRow="1">
                <a:tableStyleId>{2D5ABB26-0587-4C30-8999-92F81FD0307C}</a:tableStyleId>
              </a:tblPr>
              <a:tblGrid>
                <a:gridCol w="3921414">
                  <a:extLst>
                    <a:ext uri="{9D8B030D-6E8A-4147-A177-3AD203B41FA5}">
                      <a16:colId xmlns:a16="http://schemas.microsoft.com/office/drawing/2014/main" val="20001"/>
                    </a:ext>
                  </a:extLst>
                </a:gridCol>
                <a:gridCol w="1380946">
                  <a:extLst>
                    <a:ext uri="{9D8B030D-6E8A-4147-A177-3AD203B41FA5}">
                      <a16:colId xmlns:a16="http://schemas.microsoft.com/office/drawing/2014/main" val="20002"/>
                    </a:ext>
                  </a:extLst>
                </a:gridCol>
                <a:gridCol w="1380946">
                  <a:extLst>
                    <a:ext uri="{9D8B030D-6E8A-4147-A177-3AD203B41FA5}">
                      <a16:colId xmlns:a16="http://schemas.microsoft.com/office/drawing/2014/main" val="20003"/>
                    </a:ext>
                  </a:extLst>
                </a:gridCol>
                <a:gridCol w="1380946">
                  <a:extLst>
                    <a:ext uri="{9D8B030D-6E8A-4147-A177-3AD203B41FA5}">
                      <a16:colId xmlns:a16="http://schemas.microsoft.com/office/drawing/2014/main" val="20004"/>
                    </a:ext>
                  </a:extLst>
                </a:gridCol>
              </a:tblGrid>
              <a:tr h="307366">
                <a:tc rowSpan="2">
                  <a:txBody>
                    <a:bodyPr/>
                    <a:lstStyle/>
                    <a:p>
                      <a:r>
                        <a:rPr lang="en-US" sz="900" b="0" i="0" dirty="0">
                          <a:solidFill>
                            <a:schemeClr val="tx2"/>
                          </a:solidFill>
                          <a:latin typeface="Gotham Rounded Book" pitchFamily="2" charset="0"/>
                        </a:rPr>
                        <a:t>$m</a:t>
                      </a:r>
                    </a:p>
                  </a:txBody>
                  <a:tcPr marL="36000" marR="36000" marT="0" marB="35967" anchor="b">
                    <a:lnL>
                      <a:noFill/>
                    </a:lnL>
                    <a:lnB w="12700" cap="flat" cmpd="sng" algn="ctr">
                      <a:solidFill>
                        <a:schemeClr val="tx2"/>
                      </a:solidFill>
                      <a:prstDash val="solid"/>
                      <a:round/>
                      <a:headEnd type="none" w="med" len="med"/>
                      <a:tailEnd type="none" w="med" len="med"/>
                    </a:lnB>
                    <a:noFill/>
                  </a:tcPr>
                </a:tc>
                <a:tc gridSpan="3">
                  <a:txBody>
                    <a:bodyPr/>
                    <a:lstStyle/>
                    <a:p>
                      <a:pPr algn="ctr">
                        <a:lnSpc>
                          <a:spcPct val="90000"/>
                        </a:lnSpc>
                      </a:pPr>
                      <a:r>
                        <a:rPr lang="en-US" sz="900" b="0" i="0" dirty="0">
                          <a:solidFill>
                            <a:schemeClr val="tx2"/>
                          </a:solidFill>
                          <a:latin typeface="Gotham Rounded Book" pitchFamily="2" charset="0"/>
                        </a:rPr>
                        <a:t>As at</a:t>
                      </a:r>
                    </a:p>
                  </a:txBody>
                  <a:tcPr marL="0" marR="36000" marT="0" marB="35967" anchor="b">
                    <a:lnB w="12700" cap="flat" cmpd="sng" algn="ctr">
                      <a:noFill/>
                      <a:prstDash val="solid"/>
                      <a:round/>
                      <a:headEnd type="none" w="med" len="med"/>
                      <a:tailEnd type="none" w="med" len="med"/>
                    </a:lnB>
                  </a:tcPr>
                </a:tc>
                <a:tc hMerge="1">
                  <a:txBody>
                    <a:bodyPr/>
                    <a:lstStyle/>
                    <a:p>
                      <a:pPr algn="r">
                        <a:lnSpc>
                          <a:spcPct val="90000"/>
                        </a:lnSpc>
                      </a:pPr>
                      <a:endParaRPr lang="en-US" sz="1000" dirty="0">
                        <a:solidFill>
                          <a:srgbClr val="00AEEF"/>
                        </a:solidFill>
                        <a:latin typeface="Gotham Medium"/>
                      </a:endParaRPr>
                    </a:p>
                  </a:txBody>
                  <a:tcPr marL="108000" marT="0" marB="36000" anchor="b">
                    <a:lnB w="12700" cap="flat" cmpd="sng" algn="ctr">
                      <a:solidFill>
                        <a:srgbClr val="139DE9"/>
                      </a:solidFill>
                      <a:prstDash val="solid"/>
                      <a:round/>
                      <a:headEnd type="none" w="med" len="med"/>
                      <a:tailEnd type="none" w="med" len="med"/>
                    </a:lnB>
                  </a:tcPr>
                </a:tc>
                <a:tc hMerge="1">
                  <a:txBody>
                    <a:bodyPr/>
                    <a:lstStyle/>
                    <a:p>
                      <a:pPr algn="r">
                        <a:lnSpc>
                          <a:spcPct val="90000"/>
                        </a:lnSpc>
                      </a:pPr>
                      <a:endParaRPr lang="en-US" sz="1000" dirty="0">
                        <a:solidFill>
                          <a:srgbClr val="00AEEF"/>
                        </a:solidFill>
                        <a:latin typeface="Gotham Medium"/>
                      </a:endParaRPr>
                    </a:p>
                  </a:txBody>
                  <a:tcPr marL="108000" marT="0" marB="36000" anchor="b">
                    <a:lnB w="12700" cap="flat" cmpd="sng" algn="ctr">
                      <a:solidFill>
                        <a:srgbClr val="139DE9"/>
                      </a:solidFill>
                      <a:prstDash val="solid"/>
                      <a:round/>
                      <a:headEnd type="none" w="med" len="med"/>
                      <a:tailEnd type="none" w="med" len="med"/>
                    </a:lnB>
                  </a:tcPr>
                </a:tc>
                <a:extLst>
                  <a:ext uri="{0D108BD9-81ED-4DB2-BD59-A6C34878D82A}">
                    <a16:rowId xmlns:a16="http://schemas.microsoft.com/office/drawing/2014/main" val="10000"/>
                  </a:ext>
                </a:extLst>
              </a:tr>
              <a:tr h="307366">
                <a:tc vMerge="1">
                  <a:txBody>
                    <a:bodyPr/>
                    <a:lstStyle/>
                    <a:p>
                      <a:endParaRPr lang="en-US" sz="1000" dirty="0">
                        <a:solidFill>
                          <a:srgbClr val="00AEEF"/>
                        </a:solidFill>
                        <a:latin typeface="Gotham Rounded Medium"/>
                      </a:endParaRPr>
                    </a:p>
                  </a:txBody>
                  <a:tcPr marL="108000" marT="0" marB="36000" anchor="b">
                    <a:lnT w="12700" cap="flat" cmpd="sng" algn="ctr">
                      <a:solidFill>
                        <a:srgbClr val="139DE9"/>
                      </a:solidFill>
                      <a:prstDash val="solid"/>
                      <a:round/>
                      <a:headEnd type="none" w="med" len="med"/>
                      <a:tailEnd type="none" w="med" len="med"/>
                    </a:lnT>
                    <a:lnB w="12700" cap="flat" cmpd="sng" algn="ctr">
                      <a:solidFill>
                        <a:srgbClr val="139DE9"/>
                      </a:solidFill>
                      <a:prstDash val="solid"/>
                      <a:round/>
                      <a:headEnd type="none" w="med" len="med"/>
                      <a:tailEnd type="none" w="med" len="med"/>
                    </a:lnB>
                    <a:noFill/>
                  </a:tcPr>
                </a:tc>
                <a:tc>
                  <a:txBody>
                    <a:bodyPr/>
                    <a:lstStyle/>
                    <a:p>
                      <a:pPr algn="r">
                        <a:lnSpc>
                          <a:spcPct val="90000"/>
                        </a:lnSpc>
                      </a:pPr>
                      <a:r>
                        <a:rPr lang="en-US" sz="900" b="0" i="0" dirty="0">
                          <a:solidFill>
                            <a:schemeClr val="tx2"/>
                          </a:solidFill>
                          <a:latin typeface="Gotham Rounded Book" pitchFamily="2" charset="0"/>
                        </a:rPr>
                        <a:t>30 Jun 18</a:t>
                      </a: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lnSpc>
                          <a:spcPct val="90000"/>
                        </a:lnSpc>
                      </a:pPr>
                      <a:r>
                        <a:rPr lang="en-US" sz="900" b="0" i="0" dirty="0">
                          <a:solidFill>
                            <a:schemeClr val="tx2"/>
                          </a:solidFill>
                          <a:latin typeface="Gotham Rounded Book" pitchFamily="2" charset="0"/>
                        </a:rPr>
                        <a:t>31 Dec 18</a:t>
                      </a: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lnSpc>
                          <a:spcPct val="90000"/>
                        </a:lnSpc>
                      </a:pPr>
                      <a:r>
                        <a:rPr lang="en-US" sz="900" b="0" i="0" dirty="0">
                          <a:solidFill>
                            <a:schemeClr val="tx2"/>
                          </a:solidFill>
                          <a:latin typeface="Gotham Rounded Book" pitchFamily="2" charset="0"/>
                        </a:rPr>
                        <a:t>Movement (%)</a:t>
                      </a: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56976">
                <a:tc>
                  <a:txBody>
                    <a:bodyPr/>
                    <a:lstStyle/>
                    <a:p>
                      <a:pPr algn="l"/>
                      <a:r>
                        <a:rPr lang="en-US" sz="900" b="0" i="0" dirty="0">
                          <a:solidFill>
                            <a:schemeClr val="accent2"/>
                          </a:solidFill>
                          <a:latin typeface="Gotham Rounded Book" pitchFamily="2" charset="0"/>
                        </a:rPr>
                        <a:t>Total assets</a:t>
                      </a:r>
                    </a:p>
                  </a:txBody>
                  <a:tcPr marL="3600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28,203</a:t>
                      </a: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30,648</a:t>
                      </a: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9%</a:t>
                      </a: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Contributed equity</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29,500</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29,500</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0%</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63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Borrowings</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accent2"/>
                          </a:solidFill>
                          <a:latin typeface="Gotham Rounded Book" pitchFamily="2" charset="0"/>
                        </a:rPr>
                        <a:t>5,531</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accent2"/>
                          </a:solidFill>
                          <a:latin typeface="Gotham Rounded Book" pitchFamily="2" charset="0"/>
                        </a:rPr>
                        <a:t>9,228</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accent2"/>
                          </a:solidFill>
                          <a:latin typeface="Gotham Rounded Book" pitchFamily="2" charset="0"/>
                        </a:rPr>
                        <a:t>67%</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9205004"/>
                  </a:ext>
                </a:extLst>
              </a:tr>
            </a:tbl>
          </a:graphicData>
        </a:graphic>
      </p:graphicFrame>
      <p:sp>
        <p:nvSpPr>
          <p:cNvPr id="7"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tx1">
                    <a:lumMod val="65000"/>
                    <a:lumOff val="35000"/>
                  </a:schemeClr>
                </a:solidFill>
                <a:latin typeface="Gotham Rounded Book" pitchFamily="2" charset="0"/>
              </a:rPr>
              <a:t>© 201</a:t>
            </a:r>
            <a:r>
              <a:rPr lang="en-AU" sz="600" dirty="0">
                <a:solidFill>
                  <a:schemeClr val="tx1">
                    <a:lumMod val="65000"/>
                    <a:lumOff val="35000"/>
                  </a:schemeClr>
                </a:solidFill>
                <a:latin typeface="Gotham Rounded Book" pitchFamily="2" charset="0"/>
              </a:rPr>
              <a:t>9</a:t>
            </a:r>
            <a:r>
              <a:rPr lang="sk-SK" sz="600" dirty="0">
                <a:solidFill>
                  <a:schemeClr val="tx1">
                    <a:lumMod val="65000"/>
                    <a:lumOff val="35000"/>
                  </a:schemeClr>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343055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9A85C8-5FDE-4F83-B0F5-CF94A028D601}"/>
              </a:ext>
            </a:extLst>
          </p:cNvPr>
          <p:cNvGraphicFramePr>
            <a:graphicFrameLocks noGrp="1"/>
          </p:cNvGraphicFramePr>
          <p:nvPr>
            <p:extLst>
              <p:ext uri="{D42A27DB-BD31-4B8C-83A1-F6EECF244321}">
                <p14:modId xmlns:p14="http://schemas.microsoft.com/office/powerpoint/2010/main" val="4153219994"/>
              </p:ext>
            </p:extLst>
          </p:nvPr>
        </p:nvGraphicFramePr>
        <p:xfrm>
          <a:off x="539748" y="878173"/>
          <a:ext cx="8062384" cy="3753614"/>
        </p:xfrm>
        <a:graphic>
          <a:graphicData uri="http://schemas.openxmlformats.org/drawingml/2006/table">
            <a:tbl>
              <a:tblPr firstRow="1" bandRow="1">
                <a:tableStyleId>{2D5ABB26-0587-4C30-8999-92F81FD0307C}</a:tableStyleId>
              </a:tblPr>
              <a:tblGrid>
                <a:gridCol w="3920506">
                  <a:extLst>
                    <a:ext uri="{9D8B030D-6E8A-4147-A177-3AD203B41FA5}">
                      <a16:colId xmlns:a16="http://schemas.microsoft.com/office/drawing/2014/main" val="20001"/>
                    </a:ext>
                  </a:extLst>
                </a:gridCol>
                <a:gridCol w="1380626">
                  <a:extLst>
                    <a:ext uri="{9D8B030D-6E8A-4147-A177-3AD203B41FA5}">
                      <a16:colId xmlns:a16="http://schemas.microsoft.com/office/drawing/2014/main" val="20002"/>
                    </a:ext>
                  </a:extLst>
                </a:gridCol>
                <a:gridCol w="1380626">
                  <a:extLst>
                    <a:ext uri="{9D8B030D-6E8A-4147-A177-3AD203B41FA5}">
                      <a16:colId xmlns:a16="http://schemas.microsoft.com/office/drawing/2014/main" val="20003"/>
                    </a:ext>
                  </a:extLst>
                </a:gridCol>
                <a:gridCol w="1380626">
                  <a:extLst>
                    <a:ext uri="{9D8B030D-6E8A-4147-A177-3AD203B41FA5}">
                      <a16:colId xmlns:a16="http://schemas.microsoft.com/office/drawing/2014/main" val="20004"/>
                    </a:ext>
                  </a:extLst>
                </a:gridCol>
              </a:tblGrid>
              <a:tr h="308294">
                <a:tc rowSpan="2">
                  <a:txBody>
                    <a:bodyPr/>
                    <a:lstStyle/>
                    <a:p>
                      <a:endParaRPr lang="en-US" sz="900" b="0" i="0" dirty="0">
                        <a:solidFill>
                          <a:schemeClr val="tx2"/>
                        </a:solidFill>
                        <a:latin typeface="Gotham Rounded Book" pitchFamily="2" charset="0"/>
                      </a:endParaRPr>
                    </a:p>
                  </a:txBody>
                  <a:tcPr marL="36000" marR="36000" marT="0" marB="35967" anchor="b">
                    <a:lnL>
                      <a:noFill/>
                    </a:lnL>
                    <a:lnB w="12700" cap="flat" cmpd="sng" algn="ctr">
                      <a:solidFill>
                        <a:schemeClr val="tx2"/>
                      </a:solidFill>
                      <a:prstDash val="solid"/>
                      <a:round/>
                      <a:headEnd type="none" w="med" len="med"/>
                      <a:tailEnd type="none" w="med" len="med"/>
                    </a:lnB>
                    <a:noFill/>
                  </a:tcPr>
                </a:tc>
                <a:tc gridSpan="2">
                  <a:txBody>
                    <a:bodyPr/>
                    <a:lstStyle/>
                    <a:p>
                      <a:pPr algn="r">
                        <a:lnSpc>
                          <a:spcPct val="90000"/>
                        </a:lnSpc>
                      </a:pPr>
                      <a:r>
                        <a:rPr lang="en-US" sz="900" b="0" i="0" dirty="0">
                          <a:solidFill>
                            <a:schemeClr val="tx2"/>
                          </a:solidFill>
                          <a:latin typeface="Gotham Rounded Book" pitchFamily="2" charset="0"/>
                        </a:rPr>
                        <a:t>                   Year on year on performance</a:t>
                      </a:r>
                    </a:p>
                  </a:txBody>
                  <a:tcPr marL="0" marR="36000" marT="0" marB="35967" anchor="b">
                    <a:lnB w="12700" cap="flat" cmpd="sng" algn="ctr">
                      <a:noFill/>
                      <a:prstDash val="solid"/>
                      <a:round/>
                      <a:headEnd type="none" w="med" len="med"/>
                      <a:tailEnd type="none" w="med" len="med"/>
                    </a:lnB>
                  </a:tcPr>
                </a:tc>
                <a:tc hMerge="1">
                  <a:txBody>
                    <a:bodyPr/>
                    <a:lstStyle/>
                    <a:p>
                      <a:pPr algn="r">
                        <a:lnSpc>
                          <a:spcPct val="90000"/>
                        </a:lnSpc>
                      </a:pPr>
                      <a:endParaRPr lang="en-US" sz="1000" dirty="0">
                        <a:solidFill>
                          <a:srgbClr val="00AEEF"/>
                        </a:solidFill>
                        <a:latin typeface="Gotham Medium"/>
                      </a:endParaRPr>
                    </a:p>
                  </a:txBody>
                  <a:tcPr marL="108000" marT="0" marB="36000" anchor="b">
                    <a:lnB w="12700" cap="flat" cmpd="sng" algn="ctr">
                      <a:solidFill>
                        <a:srgbClr val="139DE9"/>
                      </a:solidFill>
                      <a:prstDash val="solid"/>
                      <a:round/>
                      <a:headEnd type="none" w="med" len="med"/>
                      <a:tailEnd type="none" w="med" len="med"/>
                    </a:lnB>
                  </a:tcPr>
                </a:tc>
                <a:tc>
                  <a:txBody>
                    <a:bodyPr/>
                    <a:lstStyle/>
                    <a:p>
                      <a:pPr algn="r">
                        <a:lnSpc>
                          <a:spcPct val="90000"/>
                        </a:lnSpc>
                      </a:pPr>
                      <a:r>
                        <a:rPr lang="en-US" sz="900" b="0" i="0" dirty="0">
                          <a:solidFill>
                            <a:srgbClr val="00AEEF"/>
                          </a:solidFill>
                          <a:latin typeface="Gotham Rounded Book" pitchFamily="2" charset="0"/>
                        </a:rPr>
                        <a:t>          Today’s report</a:t>
                      </a:r>
                    </a:p>
                  </a:txBody>
                  <a:tcPr marL="0" marR="36000" marT="0" marB="35967" anchor="b">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08294">
                <a:tc vMerge="1">
                  <a:txBody>
                    <a:bodyPr/>
                    <a:lstStyle/>
                    <a:p>
                      <a:endParaRPr lang="en-US" sz="1000" dirty="0">
                        <a:solidFill>
                          <a:srgbClr val="00AEEF"/>
                        </a:solidFill>
                        <a:latin typeface="Gotham Rounded Medium"/>
                      </a:endParaRPr>
                    </a:p>
                  </a:txBody>
                  <a:tcPr marL="108000" marT="0" marB="36000" anchor="b">
                    <a:lnT w="12700" cap="flat" cmpd="sng" algn="ctr">
                      <a:solidFill>
                        <a:srgbClr val="139DE9"/>
                      </a:solidFill>
                      <a:prstDash val="solid"/>
                      <a:round/>
                      <a:headEnd type="none" w="med" len="med"/>
                      <a:tailEnd type="none" w="med" len="med"/>
                    </a:lnT>
                    <a:lnB w="12700" cap="flat" cmpd="sng" algn="ctr">
                      <a:solidFill>
                        <a:srgbClr val="139DE9"/>
                      </a:solidFill>
                      <a:prstDash val="solid"/>
                      <a:round/>
                      <a:headEnd type="none" w="med" len="med"/>
                      <a:tailEnd type="none" w="med" len="med"/>
                    </a:lnB>
                    <a:noFill/>
                  </a:tcPr>
                </a:tc>
                <a:tc>
                  <a:txBody>
                    <a:bodyPr/>
                    <a:lstStyle/>
                    <a:p>
                      <a:pPr algn="r">
                        <a:lnSpc>
                          <a:spcPct val="90000"/>
                        </a:lnSpc>
                      </a:pPr>
                      <a:r>
                        <a:rPr lang="en-US" sz="900" b="0" i="0" baseline="0" dirty="0">
                          <a:solidFill>
                            <a:schemeClr val="tx2"/>
                          </a:solidFill>
                          <a:latin typeface="Gotham Rounded Book" pitchFamily="2" charset="0"/>
                        </a:rPr>
                        <a:t>December </a:t>
                      </a:r>
                      <a:r>
                        <a:rPr lang="en-US" sz="900" b="0" i="0" dirty="0">
                          <a:solidFill>
                            <a:schemeClr val="tx2"/>
                          </a:solidFill>
                          <a:latin typeface="Gotham Rounded Book" pitchFamily="2" charset="0"/>
                        </a:rPr>
                        <a:t>2017</a:t>
                      </a: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lnSpc>
                          <a:spcPct val="90000"/>
                        </a:lnSpc>
                      </a:pPr>
                      <a:r>
                        <a:rPr lang="en-US" sz="900" b="0" i="0" baseline="0" dirty="0">
                          <a:solidFill>
                            <a:schemeClr val="tx2"/>
                          </a:solidFill>
                          <a:latin typeface="Gotham Rounded Book" pitchFamily="2" charset="0"/>
                        </a:rPr>
                        <a:t>December </a:t>
                      </a:r>
                      <a:r>
                        <a:rPr lang="en-US" sz="900" b="0" i="0" dirty="0">
                          <a:solidFill>
                            <a:schemeClr val="tx2"/>
                          </a:solidFill>
                          <a:latin typeface="Gotham Rounded Book" pitchFamily="2" charset="0"/>
                        </a:rPr>
                        <a:t>2018</a:t>
                      </a: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lnSpc>
                          <a:spcPct val="90000"/>
                        </a:lnSpc>
                      </a:pPr>
                      <a:r>
                        <a:rPr lang="en-US" sz="900" b="0" i="0" dirty="0">
                          <a:solidFill>
                            <a:schemeClr val="tx2"/>
                          </a:solidFill>
                          <a:latin typeface="Gotham Rounded Book" pitchFamily="2" charset="0"/>
                        </a:rPr>
                        <a:t>January 2019</a:t>
                      </a:r>
                    </a:p>
                  </a:txBody>
                  <a:tcPr marL="0" marR="36000" marT="0" marB="35967"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57752">
                <a:tc>
                  <a:txBody>
                    <a:bodyPr/>
                    <a:lstStyle/>
                    <a:p>
                      <a:pPr algn="l"/>
                      <a:r>
                        <a:rPr lang="en-US" sz="900" b="0" i="0" dirty="0">
                          <a:solidFill>
                            <a:schemeClr val="tx1"/>
                          </a:solidFill>
                          <a:latin typeface="Gotham Rounded Book" pitchFamily="2" charset="0"/>
                        </a:rPr>
                        <a:t>Ready to connect</a:t>
                      </a:r>
                    </a:p>
                  </a:txBody>
                  <a:tcPr marL="3600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6.1 </a:t>
                      </a:r>
                      <a:r>
                        <a:rPr lang="en-US" sz="900" b="0" i="0" baseline="0" dirty="0">
                          <a:solidFill>
                            <a:schemeClr val="tx1"/>
                          </a:solidFill>
                          <a:latin typeface="Gotham Rounded Book" pitchFamily="2" charset="0"/>
                        </a:rPr>
                        <a:t>m</a:t>
                      </a:r>
                      <a:endParaRPr lang="en-US" sz="900" b="0" i="0" dirty="0">
                        <a:solidFill>
                          <a:schemeClr val="tx1"/>
                        </a:solidFill>
                        <a:latin typeface="Gotham Rounded Book" pitchFamily="2" charset="0"/>
                      </a:endParaRP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smtClean="0">
                          <a:solidFill>
                            <a:schemeClr val="tx1"/>
                          </a:solidFill>
                          <a:latin typeface="Gotham Rounded Book" pitchFamily="2" charset="0"/>
                        </a:rPr>
                        <a:t>8.1</a:t>
                      </a:r>
                      <a:r>
                        <a:rPr lang="en-US" sz="900" b="0" i="0" baseline="0" dirty="0" smtClean="0">
                          <a:solidFill>
                            <a:schemeClr val="tx1"/>
                          </a:solidFill>
                          <a:latin typeface="Gotham Rounded Book" pitchFamily="2" charset="0"/>
                        </a:rPr>
                        <a:t> </a:t>
                      </a:r>
                      <a:r>
                        <a:rPr lang="en-US" sz="900" b="0" i="0" baseline="0" dirty="0">
                          <a:solidFill>
                            <a:schemeClr val="tx1"/>
                          </a:solidFill>
                          <a:latin typeface="Gotham Rounded Book" pitchFamily="2" charset="0"/>
                        </a:rPr>
                        <a:t>m</a:t>
                      </a:r>
                      <a:endParaRPr lang="en-US" sz="900" b="0" i="0" dirty="0">
                        <a:solidFill>
                          <a:schemeClr val="tx1"/>
                        </a:solidFill>
                        <a:latin typeface="Gotham Rounded Book" pitchFamily="2" charset="0"/>
                      </a:endParaRP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8.3 m</a:t>
                      </a:r>
                    </a:p>
                  </a:txBody>
                  <a:tcPr marL="0" marR="36000" marT="10790" marB="25177" anchor="b">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64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Connected homes and businesses</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3.4</a:t>
                      </a:r>
                      <a:r>
                        <a:rPr lang="en-US" sz="900" b="0" i="0" baseline="0" dirty="0">
                          <a:solidFill>
                            <a:schemeClr val="tx1"/>
                          </a:solidFill>
                          <a:latin typeface="Gotham Rounded Book" pitchFamily="2" charset="0"/>
                        </a:rPr>
                        <a:t> m</a:t>
                      </a: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4.7</a:t>
                      </a:r>
                      <a:r>
                        <a:rPr lang="en-US" sz="900" b="0" i="0" baseline="0" dirty="0">
                          <a:solidFill>
                            <a:schemeClr val="tx1"/>
                          </a:solidFill>
                          <a:latin typeface="Gotham Rounded Book" pitchFamily="2" charset="0"/>
                        </a:rPr>
                        <a:t> m</a:t>
                      </a: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4.8 m</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64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Installed right the first time</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86%</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93%</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91%</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9205004"/>
                  </a:ext>
                </a:extLst>
              </a:tr>
              <a:tr h="264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Meeting agreed installation</a:t>
                      </a:r>
                      <a:r>
                        <a:rPr lang="en-US" sz="900" b="0" i="0" baseline="0" dirty="0">
                          <a:solidFill>
                            <a:schemeClr val="tx1"/>
                          </a:solidFill>
                          <a:latin typeface="Gotham Rounded Book" pitchFamily="2" charset="0"/>
                        </a:rPr>
                        <a:t> times</a:t>
                      </a:r>
                      <a:endParaRPr lang="en-US" sz="900" b="0" i="0" dirty="0">
                        <a:solidFill>
                          <a:schemeClr val="tx1"/>
                        </a:solidFill>
                        <a:latin typeface="Gotham Rounded Book" pitchFamily="2" charset="0"/>
                      </a:endParaRP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94%</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93%</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87%</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63559990"/>
                  </a:ext>
                </a:extLst>
              </a:tr>
              <a:tr h="264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Average network bandwidth congestion</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1 </a:t>
                      </a:r>
                      <a:r>
                        <a:rPr lang="en-US" sz="900" b="0" i="0" baseline="0" dirty="0" err="1">
                          <a:solidFill>
                            <a:schemeClr val="tx1"/>
                          </a:solidFill>
                          <a:latin typeface="Gotham Rounded Book" pitchFamily="2" charset="0"/>
                        </a:rPr>
                        <a:t>hr</a:t>
                      </a:r>
                      <a:r>
                        <a:rPr lang="en-US" sz="900" b="0" i="0" baseline="0" dirty="0">
                          <a:solidFill>
                            <a:schemeClr val="tx1"/>
                          </a:solidFill>
                          <a:latin typeface="Gotham Rounded Book" pitchFamily="2" charset="0"/>
                        </a:rPr>
                        <a:t> 30 </a:t>
                      </a:r>
                      <a:r>
                        <a:rPr lang="en-US" sz="900" b="0" i="0" baseline="0" dirty="0" err="1">
                          <a:solidFill>
                            <a:schemeClr val="tx1"/>
                          </a:solidFill>
                          <a:latin typeface="Gotham Rounded Book" pitchFamily="2" charset="0"/>
                        </a:rPr>
                        <a:t>mins</a:t>
                      </a: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40</a:t>
                      </a:r>
                      <a:r>
                        <a:rPr lang="en-US" sz="900" b="0" i="0" baseline="0" dirty="0">
                          <a:solidFill>
                            <a:schemeClr val="tx1"/>
                          </a:solidFill>
                          <a:latin typeface="Gotham Rounded Book" pitchFamily="2" charset="0"/>
                        </a:rPr>
                        <a:t> </a:t>
                      </a:r>
                      <a:r>
                        <a:rPr lang="en-US" sz="900" b="0" i="0" baseline="0" dirty="0" err="1">
                          <a:solidFill>
                            <a:schemeClr val="tx1"/>
                          </a:solidFill>
                          <a:latin typeface="Gotham Rounded Book" pitchFamily="2" charset="0"/>
                        </a:rPr>
                        <a:t>mins</a:t>
                      </a: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45</a:t>
                      </a:r>
                      <a:r>
                        <a:rPr lang="en-US" sz="900" b="0" i="0" baseline="0" dirty="0">
                          <a:solidFill>
                            <a:schemeClr val="tx1"/>
                          </a:solidFill>
                          <a:latin typeface="Gotham Rounded Book" pitchFamily="2" charset="0"/>
                        </a:rPr>
                        <a:t> </a:t>
                      </a:r>
                      <a:r>
                        <a:rPr lang="en-US" sz="900" b="0" i="0" baseline="0" dirty="0" err="1">
                          <a:solidFill>
                            <a:schemeClr val="tx1"/>
                          </a:solidFill>
                          <a:latin typeface="Gotham Rounded Book" pitchFamily="2" charset="0"/>
                        </a:rPr>
                        <a:t>mins</a:t>
                      </a: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9440191"/>
                  </a:ext>
                </a:extLst>
              </a:tr>
              <a:tr h="264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Fixed </a:t>
                      </a:r>
                      <a:r>
                        <a:rPr lang="en-US" sz="900" b="0" i="0" dirty="0" smtClean="0">
                          <a:solidFill>
                            <a:schemeClr val="tx1"/>
                          </a:solidFill>
                          <a:latin typeface="Gotham Rounded Book" pitchFamily="2" charset="0"/>
                        </a:rPr>
                        <a:t>Line </a:t>
                      </a:r>
                      <a:r>
                        <a:rPr lang="en-US" sz="900" b="0" i="0" dirty="0">
                          <a:solidFill>
                            <a:schemeClr val="tx1"/>
                          </a:solidFill>
                          <a:latin typeface="Gotham Rounded Book" pitchFamily="2" charset="0"/>
                        </a:rPr>
                        <a:t>network congestion</a:t>
                      </a: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smtClean="0">
                          <a:solidFill>
                            <a:schemeClr val="tx1"/>
                          </a:solidFill>
                          <a:latin typeface="Gotham Rounded Book" pitchFamily="2" charset="0"/>
                        </a:rPr>
                        <a:t>0.097%</a:t>
                      </a: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0.022%</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0.018%</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8801760"/>
                  </a:ext>
                </a:extLst>
              </a:tr>
              <a:tr h="264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Fixed Wireless </a:t>
                      </a:r>
                      <a:r>
                        <a:rPr lang="en-US" sz="900" b="0" i="0" dirty="0" smtClean="0">
                          <a:solidFill>
                            <a:schemeClr val="tx1"/>
                          </a:solidFill>
                          <a:latin typeface="Gotham Rounded Book" pitchFamily="2" charset="0"/>
                        </a:rPr>
                        <a:t>busy </a:t>
                      </a:r>
                      <a:r>
                        <a:rPr lang="en-US" sz="900" b="0" i="0" dirty="0">
                          <a:solidFill>
                            <a:schemeClr val="tx1"/>
                          </a:solidFill>
                          <a:latin typeface="Gotham Rounded Book" pitchFamily="2" charset="0"/>
                        </a:rPr>
                        <a:t>h</a:t>
                      </a:r>
                      <a:r>
                        <a:rPr lang="en-US" sz="900" b="0" i="0" dirty="0" smtClean="0">
                          <a:solidFill>
                            <a:schemeClr val="tx1"/>
                          </a:solidFill>
                          <a:latin typeface="Gotham Rounded Book" pitchFamily="2" charset="0"/>
                        </a:rPr>
                        <a:t>our </a:t>
                      </a:r>
                      <a:r>
                        <a:rPr lang="en-US" sz="900" b="0" i="0" dirty="0">
                          <a:solidFill>
                            <a:schemeClr val="tx1"/>
                          </a:solidFill>
                          <a:latin typeface="Gotham Rounded Book" pitchFamily="2" charset="0"/>
                        </a:rPr>
                        <a:t>n</a:t>
                      </a:r>
                      <a:r>
                        <a:rPr lang="en-US" sz="900" b="0" i="0" dirty="0" smtClean="0">
                          <a:solidFill>
                            <a:schemeClr val="tx1"/>
                          </a:solidFill>
                          <a:latin typeface="Gotham Rounded Book" pitchFamily="2" charset="0"/>
                        </a:rPr>
                        <a:t>etwork</a:t>
                      </a:r>
                      <a:r>
                        <a:rPr lang="en-US" sz="900" b="0" i="0" baseline="0" dirty="0" smtClean="0">
                          <a:solidFill>
                            <a:schemeClr val="tx1"/>
                          </a:solidFill>
                          <a:latin typeface="Gotham Rounded Book" pitchFamily="2" charset="0"/>
                        </a:rPr>
                        <a:t> </a:t>
                      </a:r>
                      <a:r>
                        <a:rPr lang="en-US" sz="900" b="0" i="0" baseline="0" dirty="0">
                          <a:solidFill>
                            <a:schemeClr val="tx1"/>
                          </a:solidFill>
                          <a:latin typeface="Gotham Rounded Book" pitchFamily="2" charset="0"/>
                        </a:rPr>
                        <a:t>p</a:t>
                      </a:r>
                      <a:r>
                        <a:rPr lang="en-US" sz="900" b="0" i="0" baseline="0" dirty="0" smtClean="0">
                          <a:solidFill>
                            <a:schemeClr val="tx1"/>
                          </a:solidFill>
                          <a:latin typeface="Gotham Rounded Book" pitchFamily="2" charset="0"/>
                        </a:rPr>
                        <a:t>erformance</a:t>
                      </a:r>
                      <a:endParaRPr lang="en-US" sz="900" b="0" i="0" dirty="0">
                        <a:solidFill>
                          <a:schemeClr val="tx1"/>
                        </a:solidFill>
                        <a:latin typeface="Gotham Rounded Book" pitchFamily="2" charset="0"/>
                      </a:endParaRP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96.6%</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95.6%</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46411"/>
                  </a:ext>
                </a:extLst>
              </a:tr>
              <a:tr h="264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Uptake</a:t>
                      </a:r>
                      <a:r>
                        <a:rPr lang="en-US" sz="900" b="0" i="0" baseline="0" dirty="0">
                          <a:solidFill>
                            <a:schemeClr val="tx1"/>
                          </a:solidFill>
                          <a:latin typeface="Gotham Rounded Book" pitchFamily="2" charset="0"/>
                        </a:rPr>
                        <a:t> to higher </a:t>
                      </a:r>
                      <a:r>
                        <a:rPr lang="en-US" sz="900" b="0" i="0" baseline="0" dirty="0" smtClean="0">
                          <a:solidFill>
                            <a:schemeClr val="tx1"/>
                          </a:solidFill>
                          <a:latin typeface="Gotham Rounded Book" pitchFamily="2" charset="0"/>
                        </a:rPr>
                        <a:t>wholesale </a:t>
                      </a:r>
                      <a:r>
                        <a:rPr lang="en-US" sz="900" b="0" i="0" baseline="0" dirty="0">
                          <a:solidFill>
                            <a:schemeClr val="tx1"/>
                          </a:solidFill>
                          <a:latin typeface="Gotham Rounded Book" pitchFamily="2" charset="0"/>
                        </a:rPr>
                        <a:t>plans</a:t>
                      </a:r>
                      <a:endParaRPr lang="en-US" sz="900" b="0" i="0" dirty="0">
                        <a:solidFill>
                          <a:schemeClr val="tx1"/>
                        </a:solidFill>
                        <a:latin typeface="Gotham Rounded Book" pitchFamily="2" charset="0"/>
                      </a:endParaRP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16%</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56%</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57%</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82354344"/>
                  </a:ext>
                </a:extLst>
              </a:tr>
              <a:tr h="25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Network</a:t>
                      </a:r>
                      <a:r>
                        <a:rPr lang="en-US" sz="900" b="0" i="0" baseline="0" dirty="0">
                          <a:solidFill>
                            <a:schemeClr val="tx1"/>
                          </a:solidFill>
                          <a:latin typeface="Gotham Rounded Book" pitchFamily="2" charset="0"/>
                        </a:rPr>
                        <a:t> availability</a:t>
                      </a:r>
                      <a:endParaRPr lang="en-US" sz="900" b="0" i="0" dirty="0">
                        <a:solidFill>
                          <a:schemeClr val="tx1"/>
                        </a:solidFill>
                        <a:latin typeface="Gotham Rounded Book" pitchFamily="2" charset="0"/>
                      </a:endParaRP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99.9%</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99.9%</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99.9%</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5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Meeting agreed fault</a:t>
                      </a:r>
                      <a:r>
                        <a:rPr lang="en-US" sz="900" b="0" i="0" baseline="0" dirty="0">
                          <a:solidFill>
                            <a:schemeClr val="tx1"/>
                          </a:solidFill>
                          <a:latin typeface="Gotham Rounded Book" pitchFamily="2" charset="0"/>
                        </a:rPr>
                        <a:t> restoration times</a:t>
                      </a:r>
                      <a:endParaRPr lang="en-US" sz="900" b="0" i="0" dirty="0">
                        <a:solidFill>
                          <a:schemeClr val="tx1"/>
                        </a:solidFill>
                        <a:latin typeface="Gotham Rounded Book" pitchFamily="2" charset="0"/>
                      </a:endParaRP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82%</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91%</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86%</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0"/>
                  </a:ext>
                </a:extLst>
              </a:tr>
              <a:tr h="25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Faults</a:t>
                      </a:r>
                      <a:r>
                        <a:rPr lang="en-US" sz="900" b="0" i="0" baseline="0" dirty="0">
                          <a:solidFill>
                            <a:schemeClr val="tx1"/>
                          </a:solidFill>
                          <a:latin typeface="Gotham Rounded Book" pitchFamily="2" charset="0"/>
                        </a:rPr>
                        <a:t> per 100 connected homes and business</a:t>
                      </a:r>
                      <a:endParaRPr lang="en-US" sz="900" b="0" i="0" dirty="0">
                        <a:solidFill>
                          <a:schemeClr val="tx1"/>
                        </a:solidFill>
                        <a:latin typeface="Gotham Rounded Book" pitchFamily="2" charset="0"/>
                      </a:endParaRPr>
                    </a:p>
                  </a:txBody>
                  <a:tcPr marL="3600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r"/>
                      <a:r>
                        <a:rPr lang="en-US" sz="900" b="0" i="0" dirty="0">
                          <a:solidFill>
                            <a:schemeClr val="tx1"/>
                          </a:solidFill>
                          <a:latin typeface="Gotham Rounded Book" pitchFamily="2" charset="0"/>
                        </a:rPr>
                        <a:t>1.0</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r"/>
                      <a:r>
                        <a:rPr lang="en-US" sz="900" b="0" i="0" dirty="0">
                          <a:solidFill>
                            <a:schemeClr val="tx1"/>
                          </a:solidFill>
                          <a:latin typeface="Gotham Rounded Book" pitchFamily="2" charset="0"/>
                        </a:rPr>
                        <a:t>0.8</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Gotham Rounded Book" pitchFamily="2" charset="0"/>
                        </a:rPr>
                        <a:t>0.9</a:t>
                      </a:r>
                    </a:p>
                  </a:txBody>
                  <a:tcPr marL="0" marR="36000" marT="10790" marB="25177" anchor="b">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1"/>
                  </a:ext>
                </a:extLst>
              </a:tr>
              <a:tr h="2577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Gotham Rounded Book" pitchFamily="2" charset="0"/>
                      </a:endParaRPr>
                    </a:p>
                  </a:txBody>
                  <a:tcPr marL="3600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Gotham Rounded Book" pitchFamily="2" charset="0"/>
                      </a:endParaRPr>
                    </a:p>
                  </a:txBody>
                  <a:tcPr marL="0" marR="36000" marT="10790" marB="25177" anchor="b">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Title 1">
            <a:extLst>
              <a:ext uri="{FF2B5EF4-FFF2-40B4-BE49-F238E27FC236}">
                <a16:creationId xmlns:a16="http://schemas.microsoft.com/office/drawing/2014/main" id="{45427B4C-0F68-4090-BFA4-16FB1F84CEA0}"/>
              </a:ext>
            </a:extLst>
          </p:cNvPr>
          <p:cNvSpPr>
            <a:spLocks noGrp="1"/>
          </p:cNvSpPr>
          <p:nvPr>
            <p:ph type="title"/>
          </p:nvPr>
        </p:nvSpPr>
        <p:spPr>
          <a:xfrm>
            <a:off x="539748" y="92324"/>
            <a:ext cx="7067078" cy="590480"/>
          </a:xfrm>
        </p:spPr>
        <p:txBody>
          <a:bodyPr/>
          <a:lstStyle/>
          <a:p>
            <a:r>
              <a:rPr lang="en-GB" dirty="0">
                <a:latin typeface="Gotham Rounded Book" pitchFamily="2" charset="0"/>
              </a:rPr>
              <a:t>Customer experience metrics</a:t>
            </a:r>
          </a:p>
        </p:txBody>
      </p:sp>
      <p:sp>
        <p:nvSpPr>
          <p:cNvPr id="3" name="TextBox 2"/>
          <p:cNvSpPr txBox="1"/>
          <p:nvPr/>
        </p:nvSpPr>
        <p:spPr>
          <a:xfrm>
            <a:off x="466139" y="4532182"/>
            <a:ext cx="6667601" cy="307777"/>
          </a:xfrm>
          <a:prstGeom prst="rect">
            <a:avLst/>
          </a:prstGeom>
          <a:noFill/>
        </p:spPr>
        <p:txBody>
          <a:bodyPr wrap="square" rtlCol="0">
            <a:spAutoFit/>
          </a:bodyPr>
          <a:lstStyle/>
          <a:p>
            <a:r>
              <a:rPr lang="en-AU" sz="700" dirty="0">
                <a:latin typeface="Gotham Rounded Book" pitchFamily="2" charset="0"/>
              </a:rPr>
              <a:t>Please see the important explanation of the metrics on our website</a:t>
            </a:r>
          </a:p>
          <a:p>
            <a:r>
              <a:rPr lang="en-AU" sz="700" dirty="0">
                <a:latin typeface="Gotham Rounded Book" pitchFamily="2" charset="0"/>
                <a:hlinkClick r:id="rId3"/>
              </a:rPr>
              <a:t>https://www1.nbnco.com.au/corporate-information/about-nbn-co/updates/dashboard-december</a:t>
            </a:r>
            <a:r>
              <a:rPr lang="en-AU" sz="700" dirty="0">
                <a:latin typeface="Gotham Rounded Book" pitchFamily="2" charset="0"/>
              </a:rPr>
              <a:t>  </a:t>
            </a:r>
          </a:p>
        </p:txBody>
      </p:sp>
      <p:sp>
        <p:nvSpPr>
          <p:cNvPr id="6" name="Footer Placeholder 6"/>
          <p:cNvSpPr txBox="1">
            <a:spLocks/>
          </p:cNvSpPr>
          <p:nvPr/>
        </p:nvSpPr>
        <p:spPr>
          <a:xfrm>
            <a:off x="481904" y="4883388"/>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tx1">
                    <a:lumMod val="65000"/>
                    <a:lumOff val="35000"/>
                  </a:schemeClr>
                </a:solidFill>
                <a:latin typeface="Gotham Rounded Book" pitchFamily="2" charset="0"/>
              </a:rPr>
              <a:t>© 201</a:t>
            </a:r>
            <a:r>
              <a:rPr lang="en-AU" sz="600" dirty="0">
                <a:solidFill>
                  <a:schemeClr val="tx1">
                    <a:lumMod val="65000"/>
                    <a:lumOff val="35000"/>
                  </a:schemeClr>
                </a:solidFill>
                <a:latin typeface="Gotham Rounded Book" pitchFamily="2" charset="0"/>
              </a:rPr>
              <a:t>9</a:t>
            </a:r>
            <a:r>
              <a:rPr lang="sk-SK" sz="600" dirty="0">
                <a:solidFill>
                  <a:schemeClr val="tx1">
                    <a:lumMod val="65000"/>
                    <a:lumOff val="35000"/>
                  </a:schemeClr>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54250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B4B6-EB6D-4596-AF5A-E4F94C66C6A6}"/>
              </a:ext>
            </a:extLst>
          </p:cNvPr>
          <p:cNvSpPr txBox="1">
            <a:spLocks/>
          </p:cNvSpPr>
          <p:nvPr/>
        </p:nvSpPr>
        <p:spPr>
          <a:xfrm>
            <a:off x="539750" y="736155"/>
            <a:ext cx="5477769" cy="944808"/>
          </a:xfrm>
        </p:spPr>
        <p:txBody>
          <a:bodyPr/>
          <a:lstStyle>
            <a:lvl1pPr algn="ctr" defTabSz="456789" rtl="0" eaLnBrk="1" latinLnBrk="0" hangingPunct="1">
              <a:spcBef>
                <a:spcPct val="0"/>
              </a:spcBef>
              <a:buNone/>
              <a:defRPr sz="4396" kern="1200">
                <a:solidFill>
                  <a:schemeClr val="tx1"/>
                </a:solidFill>
                <a:latin typeface="+mj-lt"/>
                <a:ea typeface="+mj-ea"/>
                <a:cs typeface="+mj-cs"/>
              </a:defRPr>
            </a:lvl1pPr>
          </a:lstStyle>
          <a:p>
            <a:pPr algn="l"/>
            <a:r>
              <a:rPr lang="en-US" sz="2800" dirty="0">
                <a:solidFill>
                  <a:schemeClr val="bg1"/>
                </a:solidFill>
                <a:latin typeface="Gotham Rounded Book" pitchFamily="2" charset="0"/>
                <a:ea typeface="Gotham Rounded Light" charset="0"/>
                <a:cs typeface="Gotham Rounded Light" charset="0"/>
              </a:rPr>
              <a:t>Customer experience commitment</a:t>
            </a:r>
          </a:p>
        </p:txBody>
      </p:sp>
      <p:grpSp>
        <p:nvGrpSpPr>
          <p:cNvPr id="12" name="Group 11">
            <a:extLst>
              <a:ext uri="{FF2B5EF4-FFF2-40B4-BE49-F238E27FC236}">
                <a16:creationId xmlns:a16="http://schemas.microsoft.com/office/drawing/2014/main" id="{A5E036AC-9C69-4A47-8431-F93098A470DC}"/>
              </a:ext>
            </a:extLst>
          </p:cNvPr>
          <p:cNvGrpSpPr/>
          <p:nvPr/>
        </p:nvGrpSpPr>
        <p:grpSpPr>
          <a:xfrm>
            <a:off x="486076" y="2176379"/>
            <a:ext cx="1171179" cy="1244219"/>
            <a:chOff x="382046" y="2176379"/>
            <a:chExt cx="1171179" cy="1244219"/>
          </a:xfrm>
        </p:grpSpPr>
        <p:sp>
          <p:nvSpPr>
            <p:cNvPr id="3" name="TextBox 2">
              <a:extLst>
                <a:ext uri="{FF2B5EF4-FFF2-40B4-BE49-F238E27FC236}">
                  <a16:creationId xmlns:a16="http://schemas.microsoft.com/office/drawing/2014/main" id="{338E0CF6-E2DC-44E2-87A1-C1D4F13A0D55}"/>
                </a:ext>
              </a:extLst>
            </p:cNvPr>
            <p:cNvSpPr txBox="1"/>
            <p:nvPr/>
          </p:nvSpPr>
          <p:spPr>
            <a:xfrm>
              <a:off x="382046" y="3112821"/>
              <a:ext cx="1171179" cy="307777"/>
            </a:xfrm>
            <a:prstGeom prst="rect">
              <a:avLst/>
            </a:prstGeom>
            <a:noFill/>
          </p:spPr>
          <p:txBody>
            <a:bodyPr wrap="square" rtlCol="0">
              <a:spAutoFit/>
            </a:bodyPr>
            <a:lstStyle/>
            <a:p>
              <a:pPr algn="ctr"/>
              <a:r>
                <a:rPr lang="en-US" sz="1400" dirty="0">
                  <a:solidFill>
                    <a:schemeClr val="bg1"/>
                  </a:solidFill>
                  <a:latin typeface="Gotham Rounded Book" pitchFamily="2" charset="0"/>
                </a:rPr>
                <a:t>Connect</a:t>
              </a:r>
            </a:p>
          </p:txBody>
        </p:sp>
        <p:pic>
          <p:nvPicPr>
            <p:cNvPr id="6" name="Picture 5">
              <a:extLst>
                <a:ext uri="{FF2B5EF4-FFF2-40B4-BE49-F238E27FC236}">
                  <a16:creationId xmlns:a16="http://schemas.microsoft.com/office/drawing/2014/main" id="{858B940E-3209-42A3-A744-09CC84C6CC54}"/>
                </a:ext>
              </a:extLst>
            </p:cNvPr>
            <p:cNvPicPr>
              <a:picLocks noChangeAspect="1"/>
            </p:cNvPicPr>
            <p:nvPr/>
          </p:nvPicPr>
          <p:blipFill>
            <a:blip r:embed="rId2"/>
            <a:stretch>
              <a:fillRect/>
            </a:stretch>
          </p:blipFill>
          <p:spPr>
            <a:xfrm>
              <a:off x="546000" y="2176379"/>
              <a:ext cx="843271" cy="843271"/>
            </a:xfrm>
            <a:prstGeom prst="rect">
              <a:avLst/>
            </a:prstGeom>
          </p:spPr>
        </p:pic>
      </p:grpSp>
      <p:grpSp>
        <p:nvGrpSpPr>
          <p:cNvPr id="13" name="Group 12">
            <a:extLst>
              <a:ext uri="{FF2B5EF4-FFF2-40B4-BE49-F238E27FC236}">
                <a16:creationId xmlns:a16="http://schemas.microsoft.com/office/drawing/2014/main" id="{33ABF013-99B1-470F-B3B8-BA98BF544F1D}"/>
              </a:ext>
            </a:extLst>
          </p:cNvPr>
          <p:cNvGrpSpPr/>
          <p:nvPr/>
        </p:nvGrpSpPr>
        <p:grpSpPr>
          <a:xfrm>
            <a:off x="2381988" y="2176379"/>
            <a:ext cx="844382" cy="1244219"/>
            <a:chOff x="2378998" y="2176379"/>
            <a:chExt cx="844382" cy="1244219"/>
          </a:xfrm>
        </p:grpSpPr>
        <p:sp>
          <p:nvSpPr>
            <p:cNvPr id="5" name="TextBox 4">
              <a:extLst>
                <a:ext uri="{FF2B5EF4-FFF2-40B4-BE49-F238E27FC236}">
                  <a16:creationId xmlns:a16="http://schemas.microsoft.com/office/drawing/2014/main" id="{8E7FC38D-4BD5-4724-9F80-5B37840862F1}"/>
                </a:ext>
              </a:extLst>
            </p:cNvPr>
            <p:cNvSpPr txBox="1"/>
            <p:nvPr/>
          </p:nvSpPr>
          <p:spPr>
            <a:xfrm>
              <a:off x="2378998" y="3112821"/>
              <a:ext cx="844382" cy="307777"/>
            </a:xfrm>
            <a:prstGeom prst="rect">
              <a:avLst/>
            </a:prstGeom>
            <a:noFill/>
          </p:spPr>
          <p:txBody>
            <a:bodyPr wrap="square" rtlCol="0">
              <a:spAutoFit/>
            </a:bodyPr>
            <a:lstStyle/>
            <a:p>
              <a:pPr algn="ctr"/>
              <a:r>
                <a:rPr lang="en-US" sz="1400" dirty="0">
                  <a:solidFill>
                    <a:schemeClr val="bg1"/>
                  </a:solidFill>
                  <a:latin typeface="Gotham Rounded Book" pitchFamily="2" charset="0"/>
                </a:rPr>
                <a:t>Use</a:t>
              </a:r>
            </a:p>
          </p:txBody>
        </p:sp>
        <p:pic>
          <p:nvPicPr>
            <p:cNvPr id="7" name="Picture 6">
              <a:extLst>
                <a:ext uri="{FF2B5EF4-FFF2-40B4-BE49-F238E27FC236}">
                  <a16:creationId xmlns:a16="http://schemas.microsoft.com/office/drawing/2014/main" id="{2DC893F0-A532-4982-A63D-ED3F1E5A3684}"/>
                </a:ext>
              </a:extLst>
            </p:cNvPr>
            <p:cNvPicPr>
              <a:picLocks noChangeAspect="1"/>
            </p:cNvPicPr>
            <p:nvPr/>
          </p:nvPicPr>
          <p:blipFill>
            <a:blip r:embed="rId3"/>
            <a:stretch>
              <a:fillRect/>
            </a:stretch>
          </p:blipFill>
          <p:spPr>
            <a:xfrm>
              <a:off x="2379554" y="2176379"/>
              <a:ext cx="843271" cy="843271"/>
            </a:xfrm>
            <a:prstGeom prst="rect">
              <a:avLst/>
            </a:prstGeom>
          </p:spPr>
        </p:pic>
      </p:grpSp>
      <p:grpSp>
        <p:nvGrpSpPr>
          <p:cNvPr id="14" name="Group 13">
            <a:extLst>
              <a:ext uri="{FF2B5EF4-FFF2-40B4-BE49-F238E27FC236}">
                <a16:creationId xmlns:a16="http://schemas.microsoft.com/office/drawing/2014/main" id="{1D2198C3-3D4E-4C90-8B58-8035894EEEBB}"/>
              </a:ext>
            </a:extLst>
          </p:cNvPr>
          <p:cNvGrpSpPr/>
          <p:nvPr/>
        </p:nvGrpSpPr>
        <p:grpSpPr>
          <a:xfrm>
            <a:off x="3951102" y="2176379"/>
            <a:ext cx="1257638" cy="1244219"/>
            <a:chOff x="3962062" y="2176379"/>
            <a:chExt cx="1257638" cy="1244219"/>
          </a:xfrm>
        </p:grpSpPr>
        <p:sp>
          <p:nvSpPr>
            <p:cNvPr id="4" name="TextBox 3">
              <a:extLst>
                <a:ext uri="{FF2B5EF4-FFF2-40B4-BE49-F238E27FC236}">
                  <a16:creationId xmlns:a16="http://schemas.microsoft.com/office/drawing/2014/main" id="{FEBEC9E1-86A7-46ED-A3FB-DBB6E4C11960}"/>
                </a:ext>
              </a:extLst>
            </p:cNvPr>
            <p:cNvSpPr txBox="1"/>
            <p:nvPr/>
          </p:nvSpPr>
          <p:spPr>
            <a:xfrm>
              <a:off x="3962062" y="3112821"/>
              <a:ext cx="1257638" cy="307777"/>
            </a:xfrm>
            <a:prstGeom prst="rect">
              <a:avLst/>
            </a:prstGeom>
            <a:noFill/>
          </p:spPr>
          <p:txBody>
            <a:bodyPr wrap="square" rtlCol="0">
              <a:spAutoFit/>
            </a:bodyPr>
            <a:lstStyle/>
            <a:p>
              <a:pPr algn="ctr"/>
              <a:r>
                <a:rPr lang="en-US" sz="1400" dirty="0">
                  <a:solidFill>
                    <a:schemeClr val="bg1"/>
                  </a:solidFill>
                  <a:latin typeface="Gotham Rounded Book" pitchFamily="2" charset="0"/>
                </a:rPr>
                <a:t>Fix</a:t>
              </a:r>
            </a:p>
          </p:txBody>
        </p:sp>
        <p:pic>
          <p:nvPicPr>
            <p:cNvPr id="8" name="Picture 7">
              <a:extLst>
                <a:ext uri="{FF2B5EF4-FFF2-40B4-BE49-F238E27FC236}">
                  <a16:creationId xmlns:a16="http://schemas.microsoft.com/office/drawing/2014/main" id="{0F702EAB-3578-40B8-ACC8-14A19EAC5DE0}"/>
                </a:ext>
              </a:extLst>
            </p:cNvPr>
            <p:cNvPicPr>
              <a:picLocks noChangeAspect="1"/>
            </p:cNvPicPr>
            <p:nvPr/>
          </p:nvPicPr>
          <p:blipFill>
            <a:blip r:embed="rId4"/>
            <a:stretch>
              <a:fillRect/>
            </a:stretch>
          </p:blipFill>
          <p:spPr>
            <a:xfrm>
              <a:off x="4169246" y="2176379"/>
              <a:ext cx="843271" cy="843271"/>
            </a:xfrm>
            <a:prstGeom prst="rect">
              <a:avLst/>
            </a:prstGeom>
          </p:spPr>
        </p:pic>
      </p:grpSp>
      <p:sp>
        <p:nvSpPr>
          <p:cNvPr id="15"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tx1">
                    <a:lumMod val="65000"/>
                    <a:lumOff val="35000"/>
                  </a:schemeClr>
                </a:solidFill>
                <a:latin typeface="Gotham Rounded Book" pitchFamily="2" charset="0"/>
              </a:rPr>
              <a:t>© 201</a:t>
            </a:r>
            <a:r>
              <a:rPr lang="en-AU" sz="600" dirty="0">
                <a:solidFill>
                  <a:schemeClr val="tx1">
                    <a:lumMod val="65000"/>
                    <a:lumOff val="35000"/>
                  </a:schemeClr>
                </a:solidFill>
                <a:latin typeface="Gotham Rounded Book" pitchFamily="2" charset="0"/>
              </a:rPr>
              <a:t>9</a:t>
            </a:r>
            <a:r>
              <a:rPr lang="sk-SK" sz="600" dirty="0">
                <a:solidFill>
                  <a:schemeClr val="tx1">
                    <a:lumMod val="65000"/>
                    <a:lumOff val="35000"/>
                  </a:schemeClr>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262528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6CF6-2C60-40B8-B2F9-7E20A224031F}"/>
              </a:ext>
            </a:extLst>
          </p:cNvPr>
          <p:cNvSpPr txBox="1">
            <a:spLocks/>
          </p:cNvSpPr>
          <p:nvPr/>
        </p:nvSpPr>
        <p:spPr>
          <a:xfrm>
            <a:off x="539750" y="736155"/>
            <a:ext cx="5477769" cy="432000"/>
          </a:xfrm>
        </p:spPr>
        <p:txBody>
          <a:bodyPr/>
          <a:lstStyle>
            <a:lvl1pPr algn="ctr" defTabSz="456789" rtl="0" eaLnBrk="1" latinLnBrk="0" hangingPunct="1">
              <a:spcBef>
                <a:spcPct val="0"/>
              </a:spcBef>
              <a:buNone/>
              <a:defRPr sz="4396" kern="1200">
                <a:solidFill>
                  <a:schemeClr val="tx1"/>
                </a:solidFill>
                <a:latin typeface="+mj-lt"/>
                <a:ea typeface="+mj-ea"/>
                <a:cs typeface="+mj-cs"/>
              </a:defRPr>
            </a:lvl1pPr>
          </a:lstStyle>
          <a:p>
            <a:pPr algn="l"/>
            <a:r>
              <a:rPr lang="en-US" sz="2800" dirty="0">
                <a:solidFill>
                  <a:schemeClr val="bg1"/>
                </a:solidFill>
                <a:latin typeface="Gotham Rounded Book" pitchFamily="2" charset="0"/>
                <a:ea typeface="Gotham Rounded Light" charset="0"/>
                <a:cs typeface="Gotham Rounded Light" charset="0"/>
              </a:rPr>
              <a:t>FY19 Outlook</a:t>
            </a:r>
          </a:p>
        </p:txBody>
      </p:sp>
      <p:sp>
        <p:nvSpPr>
          <p:cNvPr id="3" name="TextBox 2">
            <a:extLst>
              <a:ext uri="{FF2B5EF4-FFF2-40B4-BE49-F238E27FC236}">
                <a16:creationId xmlns:a16="http://schemas.microsoft.com/office/drawing/2014/main" id="{5E363B57-6ABB-4331-BC48-7C674B2116E1}"/>
              </a:ext>
            </a:extLst>
          </p:cNvPr>
          <p:cNvSpPr txBox="1"/>
          <p:nvPr/>
        </p:nvSpPr>
        <p:spPr>
          <a:xfrm>
            <a:off x="539750" y="1425390"/>
            <a:ext cx="5362784" cy="2631490"/>
          </a:xfrm>
          <a:prstGeom prst="rect">
            <a:avLst/>
          </a:prstGeom>
          <a:noFill/>
        </p:spPr>
        <p:txBody>
          <a:bodyPr wrap="square" rtlCol="0">
            <a:spAutoFit/>
          </a:bodyPr>
          <a:lstStyle/>
          <a:p>
            <a:pPr marL="268288" indent="-268288">
              <a:spcBef>
                <a:spcPts val="600"/>
              </a:spcBef>
              <a:spcAft>
                <a:spcPts val="1200"/>
              </a:spcAft>
              <a:buFont typeface="Arial" panose="020B0604020202020204" pitchFamily="34" charset="0"/>
              <a:buChar char="•"/>
            </a:pPr>
            <a:r>
              <a:rPr lang="en-AU" sz="2000" dirty="0">
                <a:solidFill>
                  <a:schemeClr val="bg1"/>
                </a:solidFill>
                <a:latin typeface="Gotham Rounded Book" pitchFamily="2" charset="0"/>
              </a:rPr>
              <a:t>On track to complete build by 2020</a:t>
            </a:r>
          </a:p>
          <a:p>
            <a:pPr marL="268288" indent="-268288">
              <a:spcBef>
                <a:spcPts val="600"/>
              </a:spcBef>
              <a:spcAft>
                <a:spcPts val="1200"/>
              </a:spcAft>
              <a:buFont typeface="Arial" panose="020B0604020202020204" pitchFamily="34" charset="0"/>
              <a:buChar char="•"/>
            </a:pPr>
            <a:r>
              <a:rPr lang="en-AU" sz="2000" dirty="0">
                <a:solidFill>
                  <a:schemeClr val="bg1"/>
                </a:solidFill>
                <a:latin typeface="Gotham Rounded Book" pitchFamily="2" charset="0"/>
              </a:rPr>
              <a:t>On track </a:t>
            </a:r>
            <a:r>
              <a:rPr lang="en-AU" sz="2000" dirty="0" smtClean="0">
                <a:solidFill>
                  <a:schemeClr val="bg1"/>
                </a:solidFill>
                <a:latin typeface="Gotham Rounded Book" pitchFamily="2" charset="0"/>
              </a:rPr>
              <a:t>for </a:t>
            </a:r>
            <a:r>
              <a:rPr lang="en-AU" sz="2000" smtClean="0">
                <a:solidFill>
                  <a:schemeClr val="bg1"/>
                </a:solidFill>
                <a:latin typeface="Gotham Rounded Book" pitchFamily="2" charset="0"/>
              </a:rPr>
              <a:t>more than </a:t>
            </a:r>
            <a:r>
              <a:rPr lang="en-AU" sz="2000" dirty="0">
                <a:solidFill>
                  <a:schemeClr val="bg1"/>
                </a:solidFill>
                <a:latin typeface="Gotham Rounded Book" pitchFamily="2" charset="0"/>
              </a:rPr>
              <a:t>$5 billion revenue </a:t>
            </a:r>
            <a:r>
              <a:rPr lang="en-AU" sz="2000">
                <a:solidFill>
                  <a:schemeClr val="bg1"/>
                </a:solidFill>
                <a:latin typeface="Gotham Rounded Book" pitchFamily="2" charset="0"/>
              </a:rPr>
              <a:t>by </a:t>
            </a:r>
            <a:r>
              <a:rPr lang="en-AU" sz="2000" smtClean="0">
                <a:solidFill>
                  <a:schemeClr val="bg1"/>
                </a:solidFill>
                <a:latin typeface="Gotham Rounded Book" pitchFamily="2" charset="0"/>
              </a:rPr>
              <a:t>FY22</a:t>
            </a:r>
            <a:endParaRPr lang="en-AU" sz="2000" dirty="0">
              <a:solidFill>
                <a:schemeClr val="bg1"/>
              </a:solidFill>
              <a:latin typeface="Gotham Rounded Book" pitchFamily="2" charset="0"/>
            </a:endParaRPr>
          </a:p>
          <a:p>
            <a:pPr marL="268288" indent="-268288">
              <a:spcBef>
                <a:spcPts val="600"/>
              </a:spcBef>
              <a:spcAft>
                <a:spcPts val="1200"/>
              </a:spcAft>
              <a:buFont typeface="Arial" panose="020B0604020202020204" pitchFamily="34" charset="0"/>
              <a:buChar char="•"/>
            </a:pPr>
            <a:r>
              <a:rPr lang="en-AU" sz="2000" dirty="0">
                <a:solidFill>
                  <a:schemeClr val="bg1"/>
                </a:solidFill>
                <a:latin typeface="Gotham Rounded Book" pitchFamily="2" charset="0"/>
              </a:rPr>
              <a:t>Building a strong business model for the future</a:t>
            </a:r>
          </a:p>
          <a:p>
            <a:pPr marL="268288" indent="-268288">
              <a:spcBef>
                <a:spcPts val="600"/>
              </a:spcBef>
              <a:spcAft>
                <a:spcPts val="1200"/>
              </a:spcAft>
              <a:buFont typeface="Arial" panose="020B0604020202020204" pitchFamily="34" charset="0"/>
              <a:buChar char="•"/>
            </a:pPr>
            <a:r>
              <a:rPr lang="en-AU" sz="2000" dirty="0">
                <a:solidFill>
                  <a:schemeClr val="bg1"/>
                </a:solidFill>
                <a:latin typeface="Gotham Rounded Book" pitchFamily="2" charset="0"/>
              </a:rPr>
              <a:t>Enabling social and economic benefits</a:t>
            </a:r>
          </a:p>
        </p:txBody>
      </p:sp>
      <p:sp>
        <p:nvSpPr>
          <p:cNvPr id="4"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tx1">
                    <a:lumMod val="65000"/>
                    <a:lumOff val="35000"/>
                  </a:schemeClr>
                </a:solidFill>
                <a:latin typeface="Gotham Rounded Book" pitchFamily="2" charset="0"/>
              </a:rPr>
              <a:t>© 201</a:t>
            </a:r>
            <a:r>
              <a:rPr lang="en-AU" sz="600" dirty="0">
                <a:solidFill>
                  <a:schemeClr val="tx1">
                    <a:lumMod val="65000"/>
                    <a:lumOff val="35000"/>
                  </a:schemeClr>
                </a:solidFill>
                <a:latin typeface="Gotham Rounded Book" pitchFamily="2" charset="0"/>
              </a:rPr>
              <a:t>9</a:t>
            </a:r>
            <a:r>
              <a:rPr lang="sk-SK" sz="600" dirty="0">
                <a:solidFill>
                  <a:schemeClr val="tx1">
                    <a:lumMod val="65000"/>
                    <a:lumOff val="35000"/>
                  </a:schemeClr>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189646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877" y="804111"/>
            <a:ext cx="6004825" cy="322866"/>
          </a:xfrm>
          <a:prstGeom prst="rect">
            <a:avLst/>
          </a:prstGeom>
          <a:noFill/>
        </p:spPr>
        <p:txBody>
          <a:bodyPr wrap="square" rtlCol="0">
            <a:spAutoFit/>
          </a:bodyPr>
          <a:lstStyle/>
          <a:p>
            <a:pPr>
              <a:lnSpc>
                <a:spcPct val="80000"/>
              </a:lnSpc>
            </a:pPr>
            <a:endParaRPr lang="en-US" sz="1798" dirty="0">
              <a:solidFill>
                <a:srgbClr val="00AEEF"/>
              </a:solidFill>
              <a:latin typeface="Gotham Medium"/>
            </a:endParaRPr>
          </a:p>
        </p:txBody>
      </p:sp>
      <p:sp>
        <p:nvSpPr>
          <p:cNvPr id="3" name="Rectangle 2"/>
          <p:cNvSpPr/>
          <p:nvPr/>
        </p:nvSpPr>
        <p:spPr>
          <a:xfrm>
            <a:off x="450340" y="872828"/>
            <a:ext cx="4457525" cy="1369606"/>
          </a:xfrm>
          <a:prstGeom prst="rect">
            <a:avLst/>
          </a:prstGeom>
        </p:spPr>
        <p:txBody>
          <a:bodyPr wrap="square" numCol="1" spcCol="151920">
            <a:spAutoFit/>
          </a:bodyPr>
          <a:lstStyle/>
          <a:p>
            <a:pPr>
              <a:spcAft>
                <a:spcPts val="600"/>
              </a:spcAft>
            </a:pPr>
            <a:r>
              <a:rPr lang="en-GB" sz="600" dirty="0">
                <a:solidFill>
                  <a:schemeClr val="bg1"/>
                </a:solidFill>
                <a:latin typeface="Gotham Rounded Book" pitchFamily="2" charset="0"/>
              </a:rPr>
              <a:t>This presentation contains some information extracted from the </a:t>
            </a:r>
            <a:r>
              <a:rPr lang="en-GB" sz="600" dirty="0" smtClean="0">
                <a:solidFill>
                  <a:schemeClr val="bg1"/>
                </a:solidFill>
                <a:latin typeface="Gotham Rounded Book" pitchFamily="2" charset="0"/>
              </a:rPr>
              <a:t>Half-Year </a:t>
            </a:r>
            <a:r>
              <a:rPr lang="en-GB" sz="600" dirty="0">
                <a:solidFill>
                  <a:schemeClr val="bg1"/>
                </a:solidFill>
                <a:latin typeface="Gotham Rounded Book" pitchFamily="2" charset="0"/>
              </a:rPr>
              <a:t>Financial Report of NBN Co Limited (NBN Co) for the period ended </a:t>
            </a:r>
            <a:r>
              <a:rPr lang="en-GB" sz="600" dirty="0" smtClean="0">
                <a:solidFill>
                  <a:schemeClr val="bg1"/>
                </a:solidFill>
                <a:latin typeface="Gotham Rounded Book" pitchFamily="2" charset="0"/>
              </a:rPr>
              <a:t>31 </a:t>
            </a:r>
            <a:r>
              <a:rPr lang="en-GB" sz="600" dirty="0">
                <a:solidFill>
                  <a:schemeClr val="bg1"/>
                </a:solidFill>
                <a:latin typeface="Gotham Rounded Book" pitchFamily="2" charset="0"/>
              </a:rPr>
              <a:t>December 2018. The </a:t>
            </a:r>
            <a:r>
              <a:rPr lang="en-GB" sz="600" dirty="0" smtClean="0">
                <a:solidFill>
                  <a:schemeClr val="bg1"/>
                </a:solidFill>
                <a:latin typeface="Gotham Rounded Book" pitchFamily="2" charset="0"/>
              </a:rPr>
              <a:t>Half-Year </a:t>
            </a:r>
            <a:r>
              <a:rPr lang="en-GB" sz="600" dirty="0">
                <a:solidFill>
                  <a:schemeClr val="bg1"/>
                </a:solidFill>
                <a:latin typeface="Gotham Rounded Book" pitchFamily="2" charset="0"/>
              </a:rPr>
              <a:t>Financial Report consists of the </a:t>
            </a:r>
            <a:r>
              <a:rPr lang="en-GB" sz="600" dirty="0" smtClean="0">
                <a:solidFill>
                  <a:schemeClr val="bg1"/>
                </a:solidFill>
                <a:latin typeface="Gotham Rounded Book" pitchFamily="2" charset="0"/>
              </a:rPr>
              <a:t>Statement </a:t>
            </a:r>
            <a:r>
              <a:rPr lang="en-GB" sz="600" dirty="0">
                <a:solidFill>
                  <a:schemeClr val="bg1"/>
                </a:solidFill>
                <a:latin typeface="Gotham Rounded Book" pitchFamily="2" charset="0"/>
              </a:rPr>
              <a:t>of profit or loss and other comprehensive income, </a:t>
            </a:r>
            <a:r>
              <a:rPr lang="en-GB" sz="600" dirty="0" smtClean="0">
                <a:solidFill>
                  <a:schemeClr val="bg1"/>
                </a:solidFill>
                <a:latin typeface="Gotham Rounded Book" pitchFamily="2" charset="0"/>
              </a:rPr>
              <a:t>Statement </a:t>
            </a:r>
            <a:r>
              <a:rPr lang="en-GB" sz="600" dirty="0">
                <a:solidFill>
                  <a:schemeClr val="bg1"/>
                </a:solidFill>
                <a:latin typeface="Gotham Rounded Book" pitchFamily="2" charset="0"/>
              </a:rPr>
              <a:t>of financial position, </a:t>
            </a:r>
            <a:r>
              <a:rPr lang="en-GB" sz="600" dirty="0" smtClean="0">
                <a:solidFill>
                  <a:schemeClr val="bg1"/>
                </a:solidFill>
                <a:latin typeface="Gotham Rounded Book" pitchFamily="2" charset="0"/>
              </a:rPr>
              <a:t>Statement </a:t>
            </a:r>
            <a:r>
              <a:rPr lang="en-GB" sz="600" dirty="0">
                <a:solidFill>
                  <a:schemeClr val="bg1"/>
                </a:solidFill>
                <a:latin typeface="Gotham Rounded Book" pitchFamily="2" charset="0"/>
              </a:rPr>
              <a:t>of changes in </a:t>
            </a:r>
            <a:r>
              <a:rPr lang="en-GB" sz="600" dirty="0" smtClean="0">
                <a:solidFill>
                  <a:schemeClr val="bg1"/>
                </a:solidFill>
                <a:latin typeface="Gotham Rounded Book" pitchFamily="2" charset="0"/>
              </a:rPr>
              <a:t>equity and Statement </a:t>
            </a:r>
            <a:r>
              <a:rPr lang="en-GB" sz="600" dirty="0">
                <a:solidFill>
                  <a:schemeClr val="bg1"/>
                </a:solidFill>
                <a:latin typeface="Gotham Rounded Book" pitchFamily="2" charset="0"/>
              </a:rPr>
              <a:t>of cash </a:t>
            </a:r>
            <a:r>
              <a:rPr lang="en-GB" sz="600" dirty="0" smtClean="0">
                <a:solidFill>
                  <a:schemeClr val="bg1"/>
                </a:solidFill>
                <a:latin typeface="Gotham Rounded Book" pitchFamily="2" charset="0"/>
              </a:rPr>
              <a:t>flows for </a:t>
            </a:r>
            <a:r>
              <a:rPr lang="en-GB" sz="600" dirty="0" smtClean="0">
                <a:solidFill>
                  <a:schemeClr val="bg1"/>
                </a:solidFill>
                <a:latin typeface="Gotham Rounded Book" pitchFamily="2" charset="0"/>
              </a:rPr>
              <a:t>the NBN Co Group </a:t>
            </a:r>
            <a:r>
              <a:rPr lang="en-GB" sz="600" dirty="0">
                <a:solidFill>
                  <a:schemeClr val="bg1"/>
                </a:solidFill>
                <a:latin typeface="Gotham Rounded Book" pitchFamily="2" charset="0"/>
              </a:rPr>
              <a:t>comprising </a:t>
            </a:r>
            <a:r>
              <a:rPr lang="en-GB" sz="600" dirty="0" smtClean="0">
                <a:solidFill>
                  <a:schemeClr val="bg1"/>
                </a:solidFill>
                <a:latin typeface="Gotham Rounded Book" pitchFamily="2" charset="0"/>
              </a:rPr>
              <a:t>NBN Co </a:t>
            </a:r>
            <a:r>
              <a:rPr lang="en-GB" sz="600" dirty="0">
                <a:solidFill>
                  <a:schemeClr val="bg1"/>
                </a:solidFill>
                <a:latin typeface="Gotham Rounded Book" pitchFamily="2" charset="0"/>
              </a:rPr>
              <a:t>limited, </a:t>
            </a:r>
            <a:r>
              <a:rPr lang="en-GB" sz="600" dirty="0" smtClean="0">
                <a:solidFill>
                  <a:schemeClr val="bg1"/>
                </a:solidFill>
                <a:latin typeface="Gotham Rounded Book" pitchFamily="2" charset="0"/>
              </a:rPr>
              <a:t>NBN Co </a:t>
            </a:r>
            <a:r>
              <a:rPr lang="en-GB" sz="600" dirty="0">
                <a:solidFill>
                  <a:schemeClr val="bg1"/>
                </a:solidFill>
                <a:latin typeface="Gotham Rounded Book" pitchFamily="2" charset="0"/>
              </a:rPr>
              <a:t>T</a:t>
            </a:r>
            <a:r>
              <a:rPr lang="en-GB" sz="600" dirty="0" smtClean="0">
                <a:solidFill>
                  <a:schemeClr val="bg1"/>
                </a:solidFill>
                <a:latin typeface="Gotham Rounded Book" pitchFamily="2" charset="0"/>
              </a:rPr>
              <a:t>asmania Limited </a:t>
            </a:r>
            <a:r>
              <a:rPr lang="en-GB" sz="600" dirty="0">
                <a:solidFill>
                  <a:schemeClr val="bg1"/>
                </a:solidFill>
                <a:latin typeface="Gotham Rounded Book" pitchFamily="2" charset="0"/>
              </a:rPr>
              <a:t>and </a:t>
            </a:r>
            <a:r>
              <a:rPr lang="en-GB" sz="600" dirty="0" smtClean="0">
                <a:solidFill>
                  <a:schemeClr val="bg1"/>
                </a:solidFill>
                <a:latin typeface="Gotham Rounded Book" pitchFamily="2" charset="0"/>
              </a:rPr>
              <a:t>NBN </a:t>
            </a:r>
            <a:r>
              <a:rPr lang="en-GB" sz="600" dirty="0">
                <a:solidFill>
                  <a:schemeClr val="bg1"/>
                </a:solidFill>
                <a:latin typeface="Gotham Rounded Book" pitchFamily="2" charset="0"/>
              </a:rPr>
              <a:t>C</a:t>
            </a:r>
            <a:r>
              <a:rPr lang="en-GB" sz="600" dirty="0" smtClean="0">
                <a:solidFill>
                  <a:schemeClr val="bg1"/>
                </a:solidFill>
                <a:latin typeface="Gotham Rounded Book" pitchFamily="2" charset="0"/>
              </a:rPr>
              <a:t>o </a:t>
            </a:r>
            <a:r>
              <a:rPr lang="en-GB" sz="600" dirty="0">
                <a:solidFill>
                  <a:schemeClr val="bg1"/>
                </a:solidFill>
                <a:latin typeface="Gotham Rounded Book" pitchFamily="2" charset="0"/>
              </a:rPr>
              <a:t>S</a:t>
            </a:r>
            <a:r>
              <a:rPr lang="en-GB" sz="600" dirty="0" smtClean="0">
                <a:solidFill>
                  <a:schemeClr val="bg1"/>
                </a:solidFill>
                <a:latin typeface="Gotham Rounded Book" pitchFamily="2" charset="0"/>
              </a:rPr>
              <a:t>pectrum Pty </a:t>
            </a:r>
            <a:r>
              <a:rPr lang="en-GB" sz="600" dirty="0">
                <a:solidFill>
                  <a:schemeClr val="bg1"/>
                </a:solidFill>
                <a:latin typeface="Gotham Rounded Book" pitchFamily="2" charset="0"/>
              </a:rPr>
              <a:t>L</a:t>
            </a:r>
            <a:r>
              <a:rPr lang="en-GB" sz="600" dirty="0" smtClean="0">
                <a:solidFill>
                  <a:schemeClr val="bg1"/>
                </a:solidFill>
                <a:latin typeface="Gotham Rounded Book" pitchFamily="2" charset="0"/>
              </a:rPr>
              <a:t>td</a:t>
            </a:r>
            <a:r>
              <a:rPr lang="en-GB" sz="600" dirty="0">
                <a:solidFill>
                  <a:schemeClr val="bg1"/>
                </a:solidFill>
                <a:latin typeface="Gotham Rounded Book" pitchFamily="2" charset="0"/>
              </a:rPr>
              <a:t>.  While every effort is made to provide accurate and complete information in this presentation, no representation or warranty is made as to the accuracy or completeness or reliability of that information.  </a:t>
            </a:r>
          </a:p>
          <a:p>
            <a:r>
              <a:rPr lang="en-GB" sz="600" dirty="0">
                <a:solidFill>
                  <a:schemeClr val="bg1"/>
                </a:solidFill>
                <a:latin typeface="Gotham Rounded Book" pitchFamily="2" charset="0"/>
              </a:rPr>
              <a:t>All amounts are in Australian Dollars unless otherwise stated.</a:t>
            </a:r>
          </a:p>
          <a:p>
            <a:endParaRPr lang="en-GB" sz="600" dirty="0">
              <a:solidFill>
                <a:schemeClr val="bg1"/>
              </a:solidFill>
              <a:latin typeface="Gotham Rounded Book" pitchFamily="2" charset="0"/>
            </a:endParaRPr>
          </a:p>
          <a:p>
            <a:r>
              <a:rPr lang="en-GB" sz="600" dirty="0">
                <a:solidFill>
                  <a:schemeClr val="bg1"/>
                </a:solidFill>
                <a:latin typeface="Gotham Rounded Book" pitchFamily="2" charset="0"/>
              </a:rPr>
              <a:t>This presentation may contain forward looking statements that are based on </a:t>
            </a:r>
            <a:r>
              <a:rPr lang="en-GB" sz="600" dirty="0" smtClean="0">
                <a:solidFill>
                  <a:schemeClr val="bg1"/>
                </a:solidFill>
                <a:latin typeface="Gotham Rounded Book" pitchFamily="2" charset="0"/>
              </a:rPr>
              <a:t>NBN </a:t>
            </a:r>
            <a:r>
              <a:rPr lang="en-GB" sz="600" dirty="0">
                <a:solidFill>
                  <a:schemeClr val="bg1"/>
                </a:solidFill>
                <a:latin typeface="Gotham Rounded Book" pitchFamily="2" charset="0"/>
              </a:rPr>
              <a:t>Co's best considered professional assessment of present economic and operating conditions, present Australian Government policy and a number of assumptions regarding future events and actions which, at the date of this presentation, are expected to take place.  Such forward looking statements </a:t>
            </a:r>
            <a:r>
              <a:rPr lang="en-GB" sz="600" dirty="0" smtClean="0">
                <a:solidFill>
                  <a:schemeClr val="bg1"/>
                </a:solidFill>
                <a:latin typeface="Gotham Rounded Book" pitchFamily="2" charset="0"/>
              </a:rPr>
              <a:t>are </a:t>
            </a:r>
            <a:r>
              <a:rPr lang="en-GB" sz="600" dirty="0">
                <a:solidFill>
                  <a:schemeClr val="bg1"/>
                </a:solidFill>
                <a:latin typeface="Gotham Rounded Book" pitchFamily="2" charset="0"/>
              </a:rPr>
              <a:t>not guarantees of future performance and involve known and unknown </a:t>
            </a:r>
            <a:r>
              <a:rPr lang="en-GB" sz="600" dirty="0" smtClean="0">
                <a:solidFill>
                  <a:schemeClr val="bg1"/>
                </a:solidFill>
                <a:latin typeface="Gotham Rounded Book" pitchFamily="2" charset="0"/>
              </a:rPr>
              <a:t>risks</a:t>
            </a:r>
            <a:r>
              <a:rPr lang="en-GB" sz="600" dirty="0">
                <a:solidFill>
                  <a:schemeClr val="bg1"/>
                </a:solidFill>
                <a:latin typeface="Gotham Rounded Book" pitchFamily="2" charset="0"/>
              </a:rPr>
              <a:t>, uncertainties, assumptions and other important factors, many of which </a:t>
            </a:r>
            <a:r>
              <a:rPr lang="en-GB" sz="600" dirty="0" smtClean="0">
                <a:solidFill>
                  <a:schemeClr val="bg1"/>
                </a:solidFill>
                <a:latin typeface="Gotham Rounded Book" pitchFamily="2" charset="0"/>
              </a:rPr>
              <a:t>are </a:t>
            </a:r>
            <a:r>
              <a:rPr lang="en-GB" sz="600" dirty="0">
                <a:solidFill>
                  <a:schemeClr val="bg1"/>
                </a:solidFill>
                <a:latin typeface="Gotham Rounded Book" pitchFamily="2" charset="0"/>
              </a:rPr>
              <a:t>beyond NBN Co's control.   </a:t>
            </a:r>
          </a:p>
        </p:txBody>
      </p:sp>
      <p:sp>
        <p:nvSpPr>
          <p:cNvPr id="5" name="Rectangle 4"/>
          <p:cNvSpPr/>
          <p:nvPr/>
        </p:nvSpPr>
        <p:spPr>
          <a:xfrm>
            <a:off x="5137218" y="872828"/>
            <a:ext cx="3782193" cy="907941"/>
          </a:xfrm>
          <a:prstGeom prst="rect">
            <a:avLst/>
          </a:prstGeom>
        </p:spPr>
        <p:txBody>
          <a:bodyPr wrap="square" numCol="1" spcCol="151920">
            <a:spAutoFit/>
          </a:bodyPr>
          <a:lstStyle/>
          <a:p>
            <a:pPr>
              <a:spcAft>
                <a:spcPts val="600"/>
              </a:spcAft>
            </a:pPr>
            <a:r>
              <a:rPr lang="en-GB" sz="600" dirty="0">
                <a:solidFill>
                  <a:schemeClr val="bg1"/>
                </a:solidFill>
                <a:latin typeface="Gotham Rounded Book" pitchFamily="2" charset="0"/>
                <a:ea typeface="Gotham Rounded Light" charset="0"/>
                <a:cs typeface="Gotham Rounded Light" charset="0"/>
              </a:rPr>
              <a:t>While such forward looking statements are based on NBN Co's best considered professional assessment, NBN Co's officers do not give any assurance to any third party that the results, performance or achievements expressed or implied by such forward looking statements will actually occur and such statements should not be relied on or considered to be a representation of what will happen by any third party.</a:t>
            </a:r>
          </a:p>
          <a:p>
            <a:pPr>
              <a:spcAft>
                <a:spcPts val="1000"/>
              </a:spcAft>
            </a:pPr>
            <a:r>
              <a:rPr lang="en-GB" sz="600" dirty="0">
                <a:solidFill>
                  <a:schemeClr val="bg1"/>
                </a:solidFill>
                <a:latin typeface="Gotham Rounded Book" pitchFamily="2" charset="0"/>
                <a:ea typeface="Gotham Rounded Light" charset="0"/>
                <a:cs typeface="Gotham Rounded Light" charset="0"/>
              </a:rPr>
              <a:t>Other than as required by NBN Co's reporting obligations to the Commonwealth, NBN Co and its officers have no obligation to update these forward looking statements based on circumstances, developments or events occurring after the date of this presentation</a:t>
            </a:r>
            <a:r>
              <a:rPr lang="en-AU" sz="600" dirty="0">
                <a:solidFill>
                  <a:schemeClr val="bg1"/>
                </a:solidFill>
                <a:latin typeface="Gotham Rounded Book" pitchFamily="2" charset="0"/>
                <a:ea typeface="Gotham Rounded Light" charset="0"/>
                <a:cs typeface="Gotham Rounded Light" charset="0"/>
              </a:rPr>
              <a:t>.</a:t>
            </a:r>
            <a:endParaRPr lang="en-US" sz="600" dirty="0">
              <a:solidFill>
                <a:schemeClr val="bg1"/>
              </a:solidFill>
              <a:latin typeface="Gotham Rounded Book" pitchFamily="2" charset="0"/>
              <a:ea typeface="Gotham Rounded Light" charset="0"/>
              <a:cs typeface="Gotham Rounded Light" charset="0"/>
            </a:endParaRPr>
          </a:p>
        </p:txBody>
      </p:sp>
      <p:sp>
        <p:nvSpPr>
          <p:cNvPr id="7" name="Footer Placeholder 6"/>
          <p:cNvSpPr>
            <a:spLocks noGrp="1"/>
          </p:cNvSpPr>
          <p:nvPr>
            <p:ph type="ftr" sz="quarter" idx="11"/>
          </p:nvPr>
        </p:nvSpPr>
        <p:spPr/>
        <p:txBody>
          <a:bodyPr/>
          <a:lstStyle/>
          <a:p>
            <a:r>
              <a:rPr lang="sk-SK" dirty="0"/>
              <a:t>© 201</a:t>
            </a:r>
            <a:r>
              <a:rPr lang="en-AU" dirty="0"/>
              <a:t>9</a:t>
            </a:r>
            <a:r>
              <a:rPr lang="sk-SK" dirty="0"/>
              <a:t> NBN Co Ltd.  </a:t>
            </a:r>
            <a:endParaRPr lang="en-US" dirty="0"/>
          </a:p>
        </p:txBody>
      </p:sp>
    </p:spTree>
    <p:extLst>
      <p:ext uri="{BB962C8B-B14F-4D97-AF65-F5344CB8AC3E}">
        <p14:creationId xmlns:p14="http://schemas.microsoft.com/office/powerpoint/2010/main" val="351601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5111" y="1001681"/>
            <a:ext cx="1757279" cy="276999"/>
          </a:xfrm>
          <a:prstGeom prst="rect">
            <a:avLst/>
          </a:prstGeom>
          <a:noFill/>
        </p:spPr>
        <p:txBody>
          <a:bodyPr wrap="square" rtlCol="0">
            <a:spAutoFit/>
          </a:bodyPr>
          <a:lstStyle/>
          <a:p>
            <a:pPr algn="ctr">
              <a:lnSpc>
                <a:spcPct val="80000"/>
              </a:lnSpc>
            </a:pPr>
            <a:r>
              <a:rPr lang="en-US" sz="1500" dirty="0">
                <a:solidFill>
                  <a:schemeClr val="accent2"/>
                </a:solidFill>
                <a:latin typeface="Gotham Rounded Book" pitchFamily="2" charset="0"/>
              </a:rPr>
              <a:t>Total revenue</a:t>
            </a:r>
          </a:p>
        </p:txBody>
      </p:sp>
      <p:sp>
        <p:nvSpPr>
          <p:cNvPr id="7" name="TextBox 6"/>
          <p:cNvSpPr txBox="1"/>
          <p:nvPr/>
        </p:nvSpPr>
        <p:spPr>
          <a:xfrm>
            <a:off x="814662" y="1400012"/>
            <a:ext cx="1858177" cy="400110"/>
          </a:xfrm>
          <a:prstGeom prst="rect">
            <a:avLst/>
          </a:prstGeom>
          <a:noFill/>
        </p:spPr>
        <p:txBody>
          <a:bodyPr wrap="square" rtlCol="0">
            <a:spAutoFit/>
          </a:bodyPr>
          <a:lstStyle/>
          <a:p>
            <a:pPr algn="ctr">
              <a:lnSpc>
                <a:spcPct val="80000"/>
              </a:lnSpc>
            </a:pPr>
            <a:r>
              <a:rPr lang="en-US" sz="2500" dirty="0">
                <a:solidFill>
                  <a:schemeClr val="tx2"/>
                </a:solidFill>
                <a:latin typeface="Gotham Rounded Book" pitchFamily="2" charset="0"/>
              </a:rPr>
              <a:t>$1,301m</a:t>
            </a:r>
          </a:p>
        </p:txBody>
      </p:sp>
      <p:sp>
        <p:nvSpPr>
          <p:cNvPr id="8" name="TextBox 7"/>
          <p:cNvSpPr txBox="1"/>
          <p:nvPr/>
        </p:nvSpPr>
        <p:spPr>
          <a:xfrm>
            <a:off x="865111" y="1866267"/>
            <a:ext cx="1757279" cy="245993"/>
          </a:xfrm>
          <a:prstGeom prst="rect">
            <a:avLst/>
          </a:prstGeom>
          <a:noFill/>
        </p:spPr>
        <p:txBody>
          <a:bodyPr wrap="square" rtlCol="0">
            <a:spAutoFit/>
          </a:bodyPr>
          <a:lstStyle/>
          <a:p>
            <a:pPr algn="ctr">
              <a:lnSpc>
                <a:spcPct val="80000"/>
              </a:lnSpc>
            </a:pPr>
            <a:r>
              <a:rPr lang="en-US" sz="1199" dirty="0">
                <a:solidFill>
                  <a:schemeClr val="accent2"/>
                </a:solidFill>
                <a:latin typeface="Gotham Rounded Book" pitchFamily="2" charset="0"/>
              </a:rPr>
              <a:t>Dec 2017 : $891m</a:t>
            </a:r>
          </a:p>
        </p:txBody>
      </p:sp>
      <p:grpSp>
        <p:nvGrpSpPr>
          <p:cNvPr id="12" name="Group 11"/>
          <p:cNvGrpSpPr/>
          <p:nvPr/>
        </p:nvGrpSpPr>
        <p:grpSpPr>
          <a:xfrm>
            <a:off x="1304398" y="2165141"/>
            <a:ext cx="1221553" cy="332707"/>
            <a:chOff x="2534763" y="2175212"/>
            <a:chExt cx="1222683" cy="333017"/>
          </a:xfrm>
        </p:grpSpPr>
        <p:sp>
          <p:nvSpPr>
            <p:cNvPr id="9" name="TextBox 8"/>
            <p:cNvSpPr txBox="1"/>
            <p:nvPr/>
          </p:nvSpPr>
          <p:spPr>
            <a:xfrm>
              <a:off x="2534763" y="2230972"/>
              <a:ext cx="1222683" cy="277257"/>
            </a:xfrm>
            <a:prstGeom prst="rect">
              <a:avLst/>
            </a:prstGeom>
            <a:noFill/>
          </p:spPr>
          <p:txBody>
            <a:bodyPr wrap="square" rtlCol="0" anchor="ctr">
              <a:spAutoFit/>
            </a:bodyPr>
            <a:lstStyle/>
            <a:p>
              <a:pPr algn="ctr">
                <a:lnSpc>
                  <a:spcPct val="80000"/>
                </a:lnSpc>
              </a:pPr>
              <a:r>
                <a:rPr lang="en-US" sz="1500" dirty="0">
                  <a:solidFill>
                    <a:schemeClr val="accent2"/>
                  </a:solidFill>
                  <a:latin typeface="Gotham Rounded Book" pitchFamily="2" charset="0"/>
                </a:rPr>
                <a:t>46%</a:t>
              </a:r>
            </a:p>
          </p:txBody>
        </p:sp>
        <p:pic>
          <p:nvPicPr>
            <p:cNvPr id="11" name="Picture 10" descr="nbn_arrow.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6150" y="2175212"/>
              <a:ext cx="223912" cy="305831"/>
            </a:xfrm>
            <a:prstGeom prst="rect">
              <a:avLst/>
            </a:prstGeom>
          </p:spPr>
        </p:pic>
      </p:grpSp>
      <p:sp>
        <p:nvSpPr>
          <p:cNvPr id="14" name="TextBox 13"/>
          <p:cNvSpPr txBox="1"/>
          <p:nvPr/>
        </p:nvSpPr>
        <p:spPr>
          <a:xfrm>
            <a:off x="3838444" y="1001681"/>
            <a:ext cx="1972353" cy="276999"/>
          </a:xfrm>
          <a:prstGeom prst="rect">
            <a:avLst/>
          </a:prstGeom>
          <a:noFill/>
        </p:spPr>
        <p:txBody>
          <a:bodyPr wrap="square" rtlCol="0">
            <a:spAutoFit/>
          </a:bodyPr>
          <a:lstStyle/>
          <a:p>
            <a:pPr algn="ctr">
              <a:lnSpc>
                <a:spcPct val="80000"/>
              </a:lnSpc>
            </a:pPr>
            <a:r>
              <a:rPr lang="en-US" sz="1500" dirty="0">
                <a:solidFill>
                  <a:schemeClr val="accent2"/>
                </a:solidFill>
                <a:latin typeface="Gotham Rounded Book" pitchFamily="2" charset="0"/>
              </a:rPr>
              <a:t>Active premises</a:t>
            </a:r>
          </a:p>
        </p:txBody>
      </p:sp>
      <p:sp>
        <p:nvSpPr>
          <p:cNvPr id="15" name="TextBox 14"/>
          <p:cNvSpPr txBox="1"/>
          <p:nvPr/>
        </p:nvSpPr>
        <p:spPr>
          <a:xfrm>
            <a:off x="3637300" y="1400012"/>
            <a:ext cx="2374640" cy="400110"/>
          </a:xfrm>
          <a:prstGeom prst="rect">
            <a:avLst/>
          </a:prstGeom>
          <a:noFill/>
        </p:spPr>
        <p:txBody>
          <a:bodyPr wrap="square" rtlCol="0">
            <a:spAutoFit/>
          </a:bodyPr>
          <a:lstStyle/>
          <a:p>
            <a:pPr algn="ctr">
              <a:lnSpc>
                <a:spcPct val="80000"/>
              </a:lnSpc>
            </a:pPr>
            <a:r>
              <a:rPr lang="en-US" sz="2500" dirty="0">
                <a:solidFill>
                  <a:schemeClr val="tx2"/>
                </a:solidFill>
                <a:latin typeface="Gotham Rounded Book" pitchFamily="2" charset="0"/>
              </a:rPr>
              <a:t>4,666,965</a:t>
            </a:r>
          </a:p>
        </p:txBody>
      </p:sp>
      <p:sp>
        <p:nvSpPr>
          <p:cNvPr id="16" name="TextBox 15"/>
          <p:cNvSpPr txBox="1"/>
          <p:nvPr/>
        </p:nvSpPr>
        <p:spPr>
          <a:xfrm>
            <a:off x="3830292" y="1872323"/>
            <a:ext cx="1980505" cy="239937"/>
          </a:xfrm>
          <a:prstGeom prst="rect">
            <a:avLst/>
          </a:prstGeom>
          <a:noFill/>
        </p:spPr>
        <p:txBody>
          <a:bodyPr wrap="square" rtlCol="0">
            <a:spAutoFit/>
          </a:bodyPr>
          <a:lstStyle/>
          <a:p>
            <a:pPr algn="ctr">
              <a:lnSpc>
                <a:spcPct val="80000"/>
              </a:lnSpc>
            </a:pPr>
            <a:r>
              <a:rPr lang="en-US" sz="1199" dirty="0">
                <a:solidFill>
                  <a:schemeClr val="accent2"/>
                </a:solidFill>
                <a:latin typeface="Gotham Rounded Book" pitchFamily="2" charset="0"/>
              </a:rPr>
              <a:t>Dec 2017 : 3,386,360</a:t>
            </a:r>
          </a:p>
        </p:txBody>
      </p:sp>
      <p:grpSp>
        <p:nvGrpSpPr>
          <p:cNvPr id="17" name="Group 16"/>
          <p:cNvGrpSpPr/>
          <p:nvPr/>
        </p:nvGrpSpPr>
        <p:grpSpPr>
          <a:xfrm>
            <a:off x="4387427" y="2165136"/>
            <a:ext cx="1221553" cy="332712"/>
            <a:chOff x="2534764" y="2175212"/>
            <a:chExt cx="1222684" cy="333020"/>
          </a:xfrm>
        </p:grpSpPr>
        <p:sp>
          <p:nvSpPr>
            <p:cNvPr id="18" name="TextBox 17"/>
            <p:cNvSpPr txBox="1"/>
            <p:nvPr/>
          </p:nvSpPr>
          <p:spPr>
            <a:xfrm>
              <a:off x="2534764" y="2230976"/>
              <a:ext cx="1222684" cy="277256"/>
            </a:xfrm>
            <a:prstGeom prst="rect">
              <a:avLst/>
            </a:prstGeom>
            <a:noFill/>
          </p:spPr>
          <p:txBody>
            <a:bodyPr wrap="square" rtlCol="0" anchor="ctr">
              <a:spAutoFit/>
            </a:bodyPr>
            <a:lstStyle/>
            <a:p>
              <a:pPr algn="ctr">
                <a:lnSpc>
                  <a:spcPct val="80000"/>
                </a:lnSpc>
              </a:pPr>
              <a:r>
                <a:rPr lang="en-US" sz="1500" dirty="0">
                  <a:solidFill>
                    <a:schemeClr val="accent2"/>
                  </a:solidFill>
                  <a:latin typeface="Gotham Rounded Book" pitchFamily="2" charset="0"/>
                </a:rPr>
                <a:t>38%</a:t>
              </a:r>
            </a:p>
          </p:txBody>
        </p:sp>
        <p:pic>
          <p:nvPicPr>
            <p:cNvPr id="19" name="Picture 18" descr="nbn_arrow.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6150" y="2175212"/>
              <a:ext cx="223912" cy="305831"/>
            </a:xfrm>
            <a:prstGeom prst="rect">
              <a:avLst/>
            </a:prstGeom>
          </p:spPr>
        </p:pic>
      </p:grpSp>
      <p:sp>
        <p:nvSpPr>
          <p:cNvPr id="20" name="TextBox 19"/>
          <p:cNvSpPr txBox="1"/>
          <p:nvPr/>
        </p:nvSpPr>
        <p:spPr>
          <a:xfrm>
            <a:off x="6802561" y="1001681"/>
            <a:ext cx="1757279" cy="276999"/>
          </a:xfrm>
          <a:prstGeom prst="rect">
            <a:avLst/>
          </a:prstGeom>
          <a:noFill/>
        </p:spPr>
        <p:txBody>
          <a:bodyPr wrap="square" rtlCol="0">
            <a:spAutoFit/>
          </a:bodyPr>
          <a:lstStyle/>
          <a:p>
            <a:pPr algn="ctr">
              <a:lnSpc>
                <a:spcPct val="80000"/>
              </a:lnSpc>
            </a:pPr>
            <a:r>
              <a:rPr lang="en-US" sz="1500" dirty="0">
                <a:solidFill>
                  <a:schemeClr val="accent2"/>
                </a:solidFill>
                <a:latin typeface="Gotham Rounded Book" pitchFamily="2" charset="0"/>
              </a:rPr>
              <a:t>ARPU</a:t>
            </a:r>
          </a:p>
        </p:txBody>
      </p:sp>
      <p:sp>
        <p:nvSpPr>
          <p:cNvPr id="21" name="TextBox 20"/>
          <p:cNvSpPr txBox="1"/>
          <p:nvPr/>
        </p:nvSpPr>
        <p:spPr>
          <a:xfrm>
            <a:off x="7070424" y="1400012"/>
            <a:ext cx="1221553" cy="400110"/>
          </a:xfrm>
          <a:prstGeom prst="rect">
            <a:avLst/>
          </a:prstGeom>
          <a:noFill/>
        </p:spPr>
        <p:txBody>
          <a:bodyPr wrap="square" rtlCol="0">
            <a:spAutoFit/>
          </a:bodyPr>
          <a:lstStyle/>
          <a:p>
            <a:pPr algn="ctr">
              <a:lnSpc>
                <a:spcPct val="80000"/>
              </a:lnSpc>
            </a:pPr>
            <a:r>
              <a:rPr lang="en-US" sz="2500" dirty="0">
                <a:solidFill>
                  <a:schemeClr val="tx2"/>
                </a:solidFill>
                <a:latin typeface="Gotham Rounded Book" pitchFamily="2" charset="0"/>
              </a:rPr>
              <a:t>$45</a:t>
            </a:r>
          </a:p>
        </p:txBody>
      </p:sp>
      <p:sp>
        <p:nvSpPr>
          <p:cNvPr id="22" name="TextBox 21"/>
          <p:cNvSpPr txBox="1"/>
          <p:nvPr/>
        </p:nvSpPr>
        <p:spPr>
          <a:xfrm>
            <a:off x="6802561" y="1866267"/>
            <a:ext cx="1757279" cy="245993"/>
          </a:xfrm>
          <a:prstGeom prst="rect">
            <a:avLst/>
          </a:prstGeom>
          <a:noFill/>
        </p:spPr>
        <p:txBody>
          <a:bodyPr wrap="square" rtlCol="0">
            <a:spAutoFit/>
          </a:bodyPr>
          <a:lstStyle/>
          <a:p>
            <a:pPr algn="ctr">
              <a:lnSpc>
                <a:spcPct val="80000"/>
              </a:lnSpc>
            </a:pPr>
            <a:r>
              <a:rPr lang="en-US" sz="1199" dirty="0">
                <a:solidFill>
                  <a:schemeClr val="accent2"/>
                </a:solidFill>
                <a:latin typeface="Gotham Rounded Book" pitchFamily="2" charset="0"/>
              </a:rPr>
              <a:t>Dec 2017 : $44</a:t>
            </a:r>
          </a:p>
        </p:txBody>
      </p:sp>
      <p:sp>
        <p:nvSpPr>
          <p:cNvPr id="26" name="TextBox 25"/>
          <p:cNvSpPr txBox="1"/>
          <p:nvPr/>
        </p:nvSpPr>
        <p:spPr>
          <a:xfrm>
            <a:off x="690666" y="2905998"/>
            <a:ext cx="2106168" cy="461665"/>
          </a:xfrm>
          <a:prstGeom prst="rect">
            <a:avLst/>
          </a:prstGeom>
          <a:noFill/>
        </p:spPr>
        <p:txBody>
          <a:bodyPr wrap="square" rtlCol="0" anchor="b" anchorCtr="0">
            <a:spAutoFit/>
          </a:bodyPr>
          <a:lstStyle/>
          <a:p>
            <a:pPr algn="ctr">
              <a:lnSpc>
                <a:spcPct val="80000"/>
              </a:lnSpc>
            </a:pPr>
            <a:r>
              <a:rPr lang="en-US" sz="1500" dirty="0">
                <a:solidFill>
                  <a:schemeClr val="accent2"/>
                </a:solidFill>
                <a:latin typeface="Gotham Rounded Book" pitchFamily="2" charset="0"/>
              </a:rPr>
              <a:t>Premises ready for service</a:t>
            </a:r>
          </a:p>
        </p:txBody>
      </p:sp>
      <p:sp>
        <p:nvSpPr>
          <p:cNvPr id="27" name="TextBox 26"/>
          <p:cNvSpPr txBox="1"/>
          <p:nvPr/>
        </p:nvSpPr>
        <p:spPr>
          <a:xfrm>
            <a:off x="594612" y="3447113"/>
            <a:ext cx="2298276" cy="400110"/>
          </a:xfrm>
          <a:prstGeom prst="rect">
            <a:avLst/>
          </a:prstGeom>
          <a:noFill/>
        </p:spPr>
        <p:txBody>
          <a:bodyPr wrap="square" rtlCol="0">
            <a:spAutoFit/>
          </a:bodyPr>
          <a:lstStyle/>
          <a:p>
            <a:pPr algn="ctr">
              <a:lnSpc>
                <a:spcPct val="80000"/>
              </a:lnSpc>
            </a:pPr>
            <a:r>
              <a:rPr lang="en-US" sz="2500" dirty="0">
                <a:solidFill>
                  <a:schemeClr val="tx2"/>
                </a:solidFill>
                <a:latin typeface="Gotham Rounded Book" pitchFamily="2" charset="0"/>
              </a:rPr>
              <a:t>9,540,584</a:t>
            </a:r>
          </a:p>
        </p:txBody>
      </p:sp>
      <p:sp>
        <p:nvSpPr>
          <p:cNvPr id="28" name="TextBox 27"/>
          <p:cNvSpPr txBox="1"/>
          <p:nvPr/>
        </p:nvSpPr>
        <p:spPr>
          <a:xfrm>
            <a:off x="865111" y="3913368"/>
            <a:ext cx="1757279" cy="245993"/>
          </a:xfrm>
          <a:prstGeom prst="rect">
            <a:avLst/>
          </a:prstGeom>
          <a:noFill/>
        </p:spPr>
        <p:txBody>
          <a:bodyPr wrap="square" rtlCol="0">
            <a:spAutoFit/>
          </a:bodyPr>
          <a:lstStyle/>
          <a:p>
            <a:pPr algn="ctr">
              <a:lnSpc>
                <a:spcPct val="80000"/>
              </a:lnSpc>
            </a:pPr>
            <a:r>
              <a:rPr lang="en-US" sz="1199" dirty="0">
                <a:solidFill>
                  <a:schemeClr val="accent2"/>
                </a:solidFill>
                <a:latin typeface="Gotham Rounded Book" pitchFamily="2" charset="0"/>
              </a:rPr>
              <a:t>Dec 2017 : 7,143,268</a:t>
            </a:r>
          </a:p>
        </p:txBody>
      </p:sp>
      <p:grpSp>
        <p:nvGrpSpPr>
          <p:cNvPr id="29" name="Group 28"/>
          <p:cNvGrpSpPr/>
          <p:nvPr/>
        </p:nvGrpSpPr>
        <p:grpSpPr>
          <a:xfrm>
            <a:off x="1274749" y="4212236"/>
            <a:ext cx="1221553" cy="332712"/>
            <a:chOff x="2534764" y="2175212"/>
            <a:chExt cx="1222684" cy="333020"/>
          </a:xfrm>
        </p:grpSpPr>
        <p:sp>
          <p:nvSpPr>
            <p:cNvPr id="30" name="TextBox 29"/>
            <p:cNvSpPr txBox="1"/>
            <p:nvPr/>
          </p:nvSpPr>
          <p:spPr>
            <a:xfrm>
              <a:off x="2534764" y="2230976"/>
              <a:ext cx="1222684" cy="277256"/>
            </a:xfrm>
            <a:prstGeom prst="rect">
              <a:avLst/>
            </a:prstGeom>
            <a:noFill/>
          </p:spPr>
          <p:txBody>
            <a:bodyPr wrap="square" rtlCol="0" anchor="ctr">
              <a:spAutoFit/>
            </a:bodyPr>
            <a:lstStyle/>
            <a:p>
              <a:pPr algn="ctr">
                <a:lnSpc>
                  <a:spcPct val="80000"/>
                </a:lnSpc>
              </a:pPr>
              <a:r>
                <a:rPr lang="en-US" sz="1500" dirty="0">
                  <a:solidFill>
                    <a:schemeClr val="accent2"/>
                  </a:solidFill>
                  <a:latin typeface="Gotham Rounded Book" pitchFamily="2" charset="0"/>
                </a:rPr>
                <a:t>34%</a:t>
              </a:r>
            </a:p>
          </p:txBody>
        </p:sp>
        <p:pic>
          <p:nvPicPr>
            <p:cNvPr id="31" name="Picture 30" descr="nbn_arrow.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6150" y="2175212"/>
              <a:ext cx="223912" cy="305831"/>
            </a:xfrm>
            <a:prstGeom prst="rect">
              <a:avLst/>
            </a:prstGeom>
          </p:spPr>
        </p:pic>
      </p:grpSp>
      <p:sp>
        <p:nvSpPr>
          <p:cNvPr id="32" name="TextBox 31"/>
          <p:cNvSpPr txBox="1"/>
          <p:nvPr/>
        </p:nvSpPr>
        <p:spPr>
          <a:xfrm>
            <a:off x="3782619" y="2905998"/>
            <a:ext cx="2084002" cy="461665"/>
          </a:xfrm>
          <a:prstGeom prst="rect">
            <a:avLst/>
          </a:prstGeom>
          <a:noFill/>
        </p:spPr>
        <p:txBody>
          <a:bodyPr wrap="square" rtlCol="0" anchor="b" anchorCtr="0">
            <a:spAutoFit/>
          </a:bodyPr>
          <a:lstStyle/>
          <a:p>
            <a:pPr algn="ctr">
              <a:lnSpc>
                <a:spcPct val="80000"/>
              </a:lnSpc>
            </a:pPr>
            <a:r>
              <a:rPr lang="en-US" sz="1500" dirty="0">
                <a:solidFill>
                  <a:schemeClr val="accent2"/>
                </a:solidFill>
                <a:latin typeface="Gotham Rounded Book" pitchFamily="2" charset="0"/>
              </a:rPr>
              <a:t>Premises ready </a:t>
            </a:r>
            <a:br>
              <a:rPr lang="en-US" sz="1500" dirty="0">
                <a:solidFill>
                  <a:schemeClr val="accent2"/>
                </a:solidFill>
                <a:latin typeface="Gotham Rounded Book" pitchFamily="2" charset="0"/>
              </a:rPr>
            </a:br>
            <a:r>
              <a:rPr lang="en-US" sz="1500" dirty="0">
                <a:solidFill>
                  <a:schemeClr val="accent2"/>
                </a:solidFill>
                <a:latin typeface="Gotham Rounded Book" pitchFamily="2" charset="0"/>
              </a:rPr>
              <a:t>to connect</a:t>
            </a:r>
          </a:p>
        </p:txBody>
      </p:sp>
      <p:sp>
        <p:nvSpPr>
          <p:cNvPr id="33" name="TextBox 32"/>
          <p:cNvSpPr txBox="1"/>
          <p:nvPr/>
        </p:nvSpPr>
        <p:spPr>
          <a:xfrm>
            <a:off x="3595653" y="3447113"/>
            <a:ext cx="2457935" cy="400110"/>
          </a:xfrm>
          <a:prstGeom prst="rect">
            <a:avLst/>
          </a:prstGeom>
          <a:noFill/>
        </p:spPr>
        <p:txBody>
          <a:bodyPr wrap="square" rtlCol="0">
            <a:spAutoFit/>
          </a:bodyPr>
          <a:lstStyle/>
          <a:p>
            <a:pPr algn="ctr">
              <a:lnSpc>
                <a:spcPct val="80000"/>
              </a:lnSpc>
            </a:pPr>
            <a:r>
              <a:rPr lang="en-US" sz="2500" dirty="0">
                <a:solidFill>
                  <a:schemeClr val="tx2"/>
                </a:solidFill>
                <a:latin typeface="Gotham Rounded Book" pitchFamily="2" charset="0"/>
              </a:rPr>
              <a:t>8,099,865</a:t>
            </a:r>
          </a:p>
        </p:txBody>
      </p:sp>
      <p:sp>
        <p:nvSpPr>
          <p:cNvPr id="34" name="TextBox 33"/>
          <p:cNvSpPr txBox="1"/>
          <p:nvPr/>
        </p:nvSpPr>
        <p:spPr>
          <a:xfrm>
            <a:off x="3945981" y="3913368"/>
            <a:ext cx="1757279" cy="245993"/>
          </a:xfrm>
          <a:prstGeom prst="rect">
            <a:avLst/>
          </a:prstGeom>
          <a:noFill/>
        </p:spPr>
        <p:txBody>
          <a:bodyPr wrap="square" rtlCol="0">
            <a:spAutoFit/>
          </a:bodyPr>
          <a:lstStyle/>
          <a:p>
            <a:pPr algn="ctr">
              <a:lnSpc>
                <a:spcPct val="80000"/>
              </a:lnSpc>
            </a:pPr>
            <a:r>
              <a:rPr lang="en-US" sz="1199" dirty="0">
                <a:solidFill>
                  <a:schemeClr val="accent2"/>
                </a:solidFill>
                <a:latin typeface="Gotham Rounded Book" pitchFamily="2" charset="0"/>
              </a:rPr>
              <a:t>Dec 2017 :  6,137,272</a:t>
            </a:r>
          </a:p>
        </p:txBody>
      </p:sp>
      <p:grpSp>
        <p:nvGrpSpPr>
          <p:cNvPr id="35" name="Group 34"/>
          <p:cNvGrpSpPr/>
          <p:nvPr/>
        </p:nvGrpSpPr>
        <p:grpSpPr>
          <a:xfrm>
            <a:off x="4399560" y="4212236"/>
            <a:ext cx="1221553" cy="332712"/>
            <a:chOff x="2534764" y="2175212"/>
            <a:chExt cx="1222684" cy="333020"/>
          </a:xfrm>
        </p:grpSpPr>
        <p:sp>
          <p:nvSpPr>
            <p:cNvPr id="36" name="TextBox 35"/>
            <p:cNvSpPr txBox="1"/>
            <p:nvPr/>
          </p:nvSpPr>
          <p:spPr>
            <a:xfrm>
              <a:off x="2534764" y="2230976"/>
              <a:ext cx="1222684" cy="277256"/>
            </a:xfrm>
            <a:prstGeom prst="rect">
              <a:avLst/>
            </a:prstGeom>
            <a:noFill/>
          </p:spPr>
          <p:txBody>
            <a:bodyPr wrap="square" rtlCol="0" anchor="ctr">
              <a:spAutoFit/>
            </a:bodyPr>
            <a:lstStyle/>
            <a:p>
              <a:pPr algn="ctr">
                <a:lnSpc>
                  <a:spcPct val="80000"/>
                </a:lnSpc>
              </a:pPr>
              <a:r>
                <a:rPr lang="en-US" sz="1500" dirty="0">
                  <a:solidFill>
                    <a:schemeClr val="accent2"/>
                  </a:solidFill>
                  <a:latin typeface="Gotham Rounded Book" pitchFamily="2" charset="0"/>
                </a:rPr>
                <a:t>32%</a:t>
              </a:r>
            </a:p>
          </p:txBody>
        </p:sp>
        <p:pic>
          <p:nvPicPr>
            <p:cNvPr id="37" name="Picture 36" descr="nbn_arrow.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6150" y="2175212"/>
              <a:ext cx="223912" cy="305831"/>
            </a:xfrm>
            <a:prstGeom prst="rect">
              <a:avLst/>
            </a:prstGeom>
          </p:spPr>
        </p:pic>
      </p:grpSp>
      <p:sp>
        <p:nvSpPr>
          <p:cNvPr id="38" name="TextBox 37"/>
          <p:cNvSpPr txBox="1"/>
          <p:nvPr/>
        </p:nvSpPr>
        <p:spPr>
          <a:xfrm>
            <a:off x="6802561" y="3090664"/>
            <a:ext cx="1757279" cy="276999"/>
          </a:xfrm>
          <a:prstGeom prst="rect">
            <a:avLst/>
          </a:prstGeom>
          <a:noFill/>
        </p:spPr>
        <p:txBody>
          <a:bodyPr wrap="square" rtlCol="0" anchor="b" anchorCtr="0">
            <a:spAutoFit/>
          </a:bodyPr>
          <a:lstStyle/>
          <a:p>
            <a:pPr algn="ctr">
              <a:lnSpc>
                <a:spcPct val="80000"/>
              </a:lnSpc>
            </a:pPr>
            <a:r>
              <a:rPr lang="en-US" sz="1500" dirty="0">
                <a:solidFill>
                  <a:schemeClr val="accent2"/>
                </a:solidFill>
                <a:latin typeface="Gotham Rounded Book" pitchFamily="2" charset="0"/>
              </a:rPr>
              <a:t>Cash funding</a:t>
            </a:r>
          </a:p>
        </p:txBody>
      </p:sp>
      <p:sp>
        <p:nvSpPr>
          <p:cNvPr id="39" name="TextBox 38"/>
          <p:cNvSpPr txBox="1"/>
          <p:nvPr/>
        </p:nvSpPr>
        <p:spPr>
          <a:xfrm>
            <a:off x="6802561" y="3447113"/>
            <a:ext cx="1757279" cy="400110"/>
          </a:xfrm>
          <a:prstGeom prst="rect">
            <a:avLst/>
          </a:prstGeom>
          <a:noFill/>
        </p:spPr>
        <p:txBody>
          <a:bodyPr wrap="square" rtlCol="0">
            <a:spAutoFit/>
          </a:bodyPr>
          <a:lstStyle/>
          <a:p>
            <a:pPr algn="ctr">
              <a:lnSpc>
                <a:spcPct val="80000"/>
              </a:lnSpc>
            </a:pPr>
            <a:r>
              <a:rPr lang="en-US" sz="2500" dirty="0">
                <a:solidFill>
                  <a:schemeClr val="tx2"/>
                </a:solidFill>
                <a:latin typeface="Gotham Rounded Book" pitchFamily="2" charset="0"/>
              </a:rPr>
              <a:t>$38.7bn</a:t>
            </a:r>
          </a:p>
        </p:txBody>
      </p:sp>
      <p:sp>
        <p:nvSpPr>
          <p:cNvPr id="40" name="TextBox 39"/>
          <p:cNvSpPr txBox="1"/>
          <p:nvPr/>
        </p:nvSpPr>
        <p:spPr>
          <a:xfrm>
            <a:off x="6802561" y="3913368"/>
            <a:ext cx="1757279" cy="245993"/>
          </a:xfrm>
          <a:prstGeom prst="rect">
            <a:avLst/>
          </a:prstGeom>
          <a:noFill/>
        </p:spPr>
        <p:txBody>
          <a:bodyPr wrap="square" rtlCol="0">
            <a:spAutoFit/>
          </a:bodyPr>
          <a:lstStyle/>
          <a:p>
            <a:pPr algn="ctr">
              <a:lnSpc>
                <a:spcPct val="80000"/>
              </a:lnSpc>
            </a:pPr>
            <a:r>
              <a:rPr lang="en-US" sz="1199" dirty="0">
                <a:solidFill>
                  <a:schemeClr val="accent2"/>
                </a:solidFill>
                <a:latin typeface="Gotham Rounded Book" pitchFamily="2" charset="0"/>
              </a:rPr>
              <a:t>Dec 2017 : $31.1bn</a:t>
            </a:r>
          </a:p>
        </p:txBody>
      </p:sp>
      <p:grpSp>
        <p:nvGrpSpPr>
          <p:cNvPr id="41" name="Group 40"/>
          <p:cNvGrpSpPr/>
          <p:nvPr/>
        </p:nvGrpSpPr>
        <p:grpSpPr>
          <a:xfrm>
            <a:off x="7266565" y="4212236"/>
            <a:ext cx="1221553" cy="332712"/>
            <a:chOff x="2534764" y="2175212"/>
            <a:chExt cx="1222684" cy="333020"/>
          </a:xfrm>
        </p:grpSpPr>
        <p:sp>
          <p:nvSpPr>
            <p:cNvPr id="42" name="TextBox 41"/>
            <p:cNvSpPr txBox="1"/>
            <p:nvPr/>
          </p:nvSpPr>
          <p:spPr>
            <a:xfrm>
              <a:off x="2534764" y="2230976"/>
              <a:ext cx="1222684" cy="277256"/>
            </a:xfrm>
            <a:prstGeom prst="rect">
              <a:avLst/>
            </a:prstGeom>
            <a:noFill/>
          </p:spPr>
          <p:txBody>
            <a:bodyPr wrap="square" rtlCol="0" anchor="ctr">
              <a:spAutoFit/>
            </a:bodyPr>
            <a:lstStyle/>
            <a:p>
              <a:pPr algn="ctr">
                <a:lnSpc>
                  <a:spcPct val="80000"/>
                </a:lnSpc>
              </a:pPr>
              <a:r>
                <a:rPr lang="en-US" sz="1500" dirty="0">
                  <a:solidFill>
                    <a:schemeClr val="accent2"/>
                  </a:solidFill>
                  <a:latin typeface="Gotham Rounded Book" pitchFamily="2" charset="0"/>
                </a:rPr>
                <a:t>24%</a:t>
              </a:r>
            </a:p>
          </p:txBody>
        </p:sp>
        <p:pic>
          <p:nvPicPr>
            <p:cNvPr id="43" name="Picture 42" descr="nbn_arrow.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6150" y="2175212"/>
              <a:ext cx="223912" cy="305831"/>
            </a:xfrm>
            <a:prstGeom prst="rect">
              <a:avLst/>
            </a:prstGeom>
          </p:spPr>
        </p:pic>
      </p:grpSp>
      <p:sp>
        <p:nvSpPr>
          <p:cNvPr id="47" name="Title 46">
            <a:extLst>
              <a:ext uri="{FF2B5EF4-FFF2-40B4-BE49-F238E27FC236}">
                <a16:creationId xmlns:a16="http://schemas.microsoft.com/office/drawing/2014/main" id="{9AC41634-2159-470C-99D1-DA212B1ADC10}"/>
              </a:ext>
            </a:extLst>
          </p:cNvPr>
          <p:cNvSpPr>
            <a:spLocks noGrp="1"/>
          </p:cNvSpPr>
          <p:nvPr>
            <p:ph type="title"/>
          </p:nvPr>
        </p:nvSpPr>
        <p:spPr/>
        <p:txBody>
          <a:bodyPr/>
          <a:lstStyle/>
          <a:p>
            <a:r>
              <a:rPr lang="en-GB" dirty="0">
                <a:latin typeface="Gotham Rounded Book" pitchFamily="2" charset="0"/>
              </a:rPr>
              <a:t>Headline half-year results</a:t>
            </a:r>
          </a:p>
        </p:txBody>
      </p:sp>
      <p:sp>
        <p:nvSpPr>
          <p:cNvPr id="44"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accent1"/>
                </a:solidFill>
                <a:latin typeface="Gotham Rounded Book" pitchFamily="2" charset="0"/>
              </a:rPr>
              <a:t>© 201</a:t>
            </a:r>
            <a:r>
              <a:rPr lang="en-AU" sz="600" dirty="0">
                <a:solidFill>
                  <a:schemeClr val="accent1"/>
                </a:solidFill>
                <a:latin typeface="Gotham Rounded Book" pitchFamily="2" charset="0"/>
              </a:rPr>
              <a:t>9</a:t>
            </a:r>
            <a:r>
              <a:rPr lang="sk-SK" sz="600" dirty="0">
                <a:solidFill>
                  <a:schemeClr val="accent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377660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62343110"/>
              </p:ext>
            </p:extLst>
          </p:nvPr>
        </p:nvGraphicFramePr>
        <p:xfrm>
          <a:off x="5773895" y="1085939"/>
          <a:ext cx="2832100" cy="3088800"/>
        </p:xfrm>
        <a:graphic>
          <a:graphicData uri="http://schemas.openxmlformats.org/drawingml/2006/table">
            <a:tbl>
              <a:tblPr bandRow="1"/>
              <a:tblGrid>
                <a:gridCol w="238109">
                  <a:extLst>
                    <a:ext uri="{9D8B030D-6E8A-4147-A177-3AD203B41FA5}">
                      <a16:colId xmlns:a16="http://schemas.microsoft.com/office/drawing/2014/main" val="20000"/>
                    </a:ext>
                  </a:extLst>
                </a:gridCol>
                <a:gridCol w="1073269">
                  <a:extLst>
                    <a:ext uri="{9D8B030D-6E8A-4147-A177-3AD203B41FA5}">
                      <a16:colId xmlns:a16="http://schemas.microsoft.com/office/drawing/2014/main" val="20001"/>
                    </a:ext>
                  </a:extLst>
                </a:gridCol>
                <a:gridCol w="760361">
                  <a:extLst>
                    <a:ext uri="{9D8B030D-6E8A-4147-A177-3AD203B41FA5}">
                      <a16:colId xmlns:a16="http://schemas.microsoft.com/office/drawing/2014/main" val="20002"/>
                    </a:ext>
                  </a:extLst>
                </a:gridCol>
                <a:gridCol w="760361">
                  <a:extLst>
                    <a:ext uri="{9D8B030D-6E8A-4147-A177-3AD203B41FA5}">
                      <a16:colId xmlns:a16="http://schemas.microsoft.com/office/drawing/2014/main" val="20003"/>
                    </a:ext>
                  </a:extLst>
                </a:gridCol>
              </a:tblGrid>
              <a:tr h="280800">
                <a:tc rowSpan="2">
                  <a:txBody>
                    <a:bodyPr/>
                    <a:lstStyle/>
                    <a:p>
                      <a:pPr algn="ctr" fontAlgn="b"/>
                      <a:r>
                        <a:rPr lang="en-US" sz="800" b="0" i="0" u="none" strike="noStrike" dirty="0">
                          <a:solidFill>
                            <a:schemeClr val="tx2"/>
                          </a:solidFill>
                          <a:effectLst/>
                          <a:latin typeface="Gotham Rounded Book" pitchFamily="2" charset="0"/>
                          <a:ea typeface="Gotham Rounded Light" charset="0"/>
                          <a:cs typeface="Gotham Rounded Light" charset="0"/>
                        </a:rPr>
                        <a:t> </a:t>
                      </a:r>
                    </a:p>
                    <a:p>
                      <a:pPr algn="ctr" fontAlgn="ctr"/>
                      <a:r>
                        <a:rPr lang="en-US" sz="800" b="0" i="0" u="none" strike="noStrike" dirty="0">
                          <a:solidFill>
                            <a:schemeClr val="tx2"/>
                          </a:solidFill>
                          <a:effectLst/>
                          <a:latin typeface="Gotham Rounded Book" pitchFamily="2" charset="0"/>
                          <a:ea typeface="Gotham Rounded Light" charset="0"/>
                          <a:cs typeface="Gotham Rounded Light" charset="0"/>
                        </a:rPr>
                        <a:t> </a:t>
                      </a:r>
                    </a:p>
                  </a:txBody>
                  <a:tcPr marL="0" marR="0" marT="0" marB="0" anchor="b">
                    <a:lnL>
                      <a:noFill/>
                    </a:lnL>
                    <a:lnR w="952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spcAft>
                          <a:spcPts val="300"/>
                        </a:spcAft>
                      </a:pP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a:rPr>
                        <a:t> </a:t>
                      </a:r>
                    </a:p>
                    <a:p>
                      <a:pPr marL="0" algn="l" defTabSz="457200" rtl="0" eaLnBrk="1" fontAlgn="ctr" latinLnBrk="0" hangingPunct="1">
                        <a:spcAft>
                          <a:spcPts val="300"/>
                        </a:spcAft>
                      </a:pP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a:rPr>
                        <a:t>   $</a:t>
                      </a:r>
                      <a:r>
                        <a:rPr lang="en-US" sz="800" b="0" i="0" u="none" strike="noStrike" kern="1200" dirty="0">
                          <a:solidFill>
                            <a:schemeClr val="tx1">
                              <a:lumMod val="50000"/>
                              <a:lumOff val="50000"/>
                            </a:schemeClr>
                          </a:solidFill>
                          <a:effectLst/>
                          <a:latin typeface="Gotham Rounded Book" pitchFamily="2" charset="0"/>
                          <a:ea typeface="Gotham Rounded Medium" charset="0"/>
                          <a:cs typeface="Gotham Medium"/>
                        </a:rPr>
                        <a:t>m</a:t>
                      </a:r>
                    </a:p>
                  </a:txBody>
                  <a:tcPr marL="0" marR="0" marT="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a:rPr>
                        <a:t>6 months to</a:t>
                      </a:r>
                    </a:p>
                  </a:txBody>
                  <a:tcPr marL="0" marR="0" marT="0" marB="0" anchor="ctr">
                    <a:lnL w="9525"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280800">
                <a:tc vMerge="1">
                  <a:txBody>
                    <a:bodyPr/>
                    <a:lstStyle/>
                    <a:p>
                      <a:pPr algn="ctr" fontAlgn="ctr"/>
                      <a:endParaRPr lang="en-US" sz="800" b="0" i="0" u="none" strike="noStrike" dirty="0">
                        <a:solidFill>
                          <a:schemeClr val="tx2"/>
                        </a:solidFill>
                        <a:effectLst/>
                        <a:latin typeface="Gotham Rounded Light" charset="0"/>
                        <a:ea typeface="Gotham Rounded Light" charset="0"/>
                        <a:cs typeface="Gotham Rounded Light" charset="0"/>
                      </a:endParaRPr>
                    </a:p>
                  </a:txBody>
                  <a:tcPr marL="0" marR="0" marT="0" marB="0" anchor="ctr">
                    <a:lnL>
                      <a:noFill/>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457200" rtl="0" eaLnBrk="1" fontAlgn="ctr" latinLnBrk="0" hangingPunct="1"/>
                      <a:endParaRPr lang="en-US" sz="800" b="0" i="0" u="none" strike="noStrike" kern="1200" dirty="0">
                        <a:solidFill>
                          <a:schemeClr val="tx2"/>
                        </a:solidFill>
                        <a:effectLst/>
                        <a:latin typeface="Gotham Rounded Medium" charset="0"/>
                        <a:ea typeface="Gotham Rounded Medium" charset="0"/>
                        <a:cs typeface="Gotham Rounded Medium" charset="0"/>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300"/>
                        </a:spcAft>
                      </a:pP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a:rPr>
                        <a:t>31-Dec-17</a:t>
                      </a:r>
                    </a:p>
                  </a:txBody>
                  <a:tcPr marL="0" marR="0" marT="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300"/>
                        </a:spcAft>
                      </a:pP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a:rPr>
                        <a:t>31-Dec-18</a:t>
                      </a:r>
                    </a:p>
                  </a:txBody>
                  <a:tcPr marL="0" marR="0" marT="0" marB="36000" anchor="b">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0800">
                <a:tc>
                  <a:txBody>
                    <a:bodyPr/>
                    <a:lstStyle/>
                    <a:p>
                      <a:pPr algn="ctr" fontAlgn="b"/>
                      <a:endParaRPr lang="en-US" sz="8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46E21"/>
                    </a:solidFill>
                  </a:tcPr>
                </a:tc>
                <a:tc>
                  <a:txBody>
                    <a:bodyPr/>
                    <a:lstStyle/>
                    <a:p>
                      <a:pPr marL="0" algn="l"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Other</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78</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93</a:t>
                      </a:r>
                    </a:p>
                  </a:txBody>
                  <a:tcPr marL="72000" marR="72000" marT="72000" marB="72000" anchor="ctr">
                    <a:lnL w="9525" cap="flat" cmpd="sng" algn="ctr">
                      <a:noFill/>
                      <a:prstDash val="solid"/>
                      <a:round/>
                      <a:headEnd type="none" w="med" len="med"/>
                      <a:tailEnd type="none" w="med" len="med"/>
                    </a:lnL>
                    <a:lnR>
                      <a:noFill/>
                    </a:lnR>
                    <a:lnT w="1270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800">
                <a:tc>
                  <a:txBody>
                    <a:bodyPr/>
                    <a:lstStyle/>
                    <a:p>
                      <a:pPr algn="ctr" fontAlgn="b"/>
                      <a:endParaRPr lang="en-US" sz="8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Satellite</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13</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22</a:t>
                      </a:r>
                    </a:p>
                  </a:txBody>
                  <a:tcPr marL="72000" marR="72000" marT="72000" marB="72000" anchor="ctr">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0800">
                <a:tc>
                  <a:txBody>
                    <a:bodyPr/>
                    <a:lstStyle/>
                    <a:p>
                      <a:pPr algn="ctr" fontAlgn="b"/>
                      <a:endParaRPr lang="en-US" sz="8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ECA33"/>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Fixed Wireless</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33</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44</a:t>
                      </a:r>
                    </a:p>
                  </a:txBody>
                  <a:tcPr marL="72000" marR="72000" marT="72000" marB="72000" anchor="ctr">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0800">
                <a:tc>
                  <a:txBody>
                    <a:bodyPr/>
                    <a:lstStyle/>
                    <a:p>
                      <a:pPr algn="l" fontAlgn="b"/>
                      <a:endParaRPr lang="en-US" sz="800" b="0" i="0" u="none" strike="noStrike" kern="1200" dirty="0">
                        <a:solidFill>
                          <a:schemeClr val="accent5"/>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HFC</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50</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79</a:t>
                      </a:r>
                    </a:p>
                  </a:txBody>
                  <a:tcPr marL="72000" marR="72000" marT="72000" marB="72000" anchor="ctr">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0800">
                <a:tc>
                  <a:txBody>
                    <a:bodyPr/>
                    <a:lstStyle/>
                    <a:p>
                      <a:pPr algn="l" fontAlgn="b"/>
                      <a:endParaRPr lang="en-US" sz="800" b="0" i="0" u="none" strike="noStrike" kern="1200" dirty="0">
                        <a:solidFill>
                          <a:schemeClr val="accent5"/>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FTTC</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_</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8</a:t>
                      </a:r>
                    </a:p>
                  </a:txBody>
                  <a:tcPr marL="72000" marR="72000" marT="72000" marB="72000" anchor="ctr">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0800">
                <a:tc>
                  <a:txBody>
                    <a:bodyPr/>
                    <a:lstStyle/>
                    <a:p>
                      <a:pPr algn="l" fontAlgn="b"/>
                      <a:endParaRPr lang="en-US" sz="800" b="0" i="0" u="none" strike="noStrike" kern="1200" dirty="0">
                        <a:solidFill>
                          <a:srgbClr val="BFBFBF"/>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FTTN</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222</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414</a:t>
                      </a:r>
                    </a:p>
                  </a:txBody>
                  <a:tcPr marL="72000" marR="72000" marT="72000" marB="72000" anchor="ctr">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800">
                <a:tc>
                  <a:txBody>
                    <a:bodyPr/>
                    <a:lstStyle/>
                    <a:p>
                      <a:pPr algn="ctr" fontAlgn="b"/>
                      <a:endParaRPr lang="en-US" sz="8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FTTP</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216</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246</a:t>
                      </a:r>
                    </a:p>
                  </a:txBody>
                  <a:tcPr marL="72000" marR="72000" marT="72000" marB="72000" anchor="ctr">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5552029"/>
                  </a:ext>
                </a:extLst>
              </a:tr>
              <a:tr h="280800">
                <a:tc>
                  <a:txBody>
                    <a:bodyPr/>
                    <a:lstStyle/>
                    <a:p>
                      <a:pPr algn="ctr" fontAlgn="b"/>
                      <a:endParaRPr lang="en-US" sz="8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05CA0"/>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CVC/NNI</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279</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395</a:t>
                      </a:r>
                    </a:p>
                  </a:txBody>
                  <a:tcPr marL="72000" marR="72000" marT="72000" marB="72000" anchor="ctr">
                    <a:lnL w="9525" cap="flat" cmpd="sng" algn="ctr">
                      <a:noFill/>
                      <a:prstDash val="solid"/>
                      <a:round/>
                      <a:headEnd type="none" w="med" len="med"/>
                      <a:tailEnd type="none" w="med" len="med"/>
                    </a:lnL>
                    <a:lnR>
                      <a:noFill/>
                    </a:lnR>
                    <a:lnT w="635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0800">
                <a:tc>
                  <a:txBody>
                    <a:bodyPr/>
                    <a:lstStyle/>
                    <a:p>
                      <a:pPr algn="ctr" fontAlgn="b"/>
                      <a:r>
                        <a:rPr lang="en-US" sz="800" b="0" i="0" u="none" strike="noStrike" dirty="0">
                          <a:solidFill>
                            <a:schemeClr val="tx2"/>
                          </a:solidFill>
                          <a:effectLst/>
                          <a:latin typeface="Gotham Rounded Book" pitchFamily="2" charset="0"/>
                          <a:ea typeface="Gotham Rounded Light" charset="0"/>
                          <a:cs typeface="Gotham Rounded Light" charset="0"/>
                        </a:rPr>
                        <a:t> </a:t>
                      </a:r>
                    </a:p>
                  </a:txBody>
                  <a:tcPr marL="0" marR="0" marT="0" marB="0" anchor="b">
                    <a:lnL>
                      <a:noFill/>
                    </a:lnL>
                    <a:lnR w="9525"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Total</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891</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1,301</a:t>
                      </a:r>
                    </a:p>
                  </a:txBody>
                  <a:tcPr marL="72000" marR="72000" marT="72000" marB="72000" anchor="ctr">
                    <a:lnL w="9525" cap="flat" cmpd="sng" algn="ctr">
                      <a:noFill/>
                      <a:prstDash val="solid"/>
                      <a:round/>
                      <a:headEnd type="none" w="med" len="med"/>
                      <a:tailEnd type="none" w="med" len="med"/>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pic>
        <p:nvPicPr>
          <p:cNvPr id="3" name="Picture 2"/>
          <p:cNvPicPr>
            <a:picLocks noChangeAspect="1"/>
          </p:cNvPicPr>
          <p:nvPr/>
        </p:nvPicPr>
        <p:blipFill>
          <a:blip r:embed="rId2"/>
          <a:stretch>
            <a:fillRect/>
          </a:stretch>
        </p:blipFill>
        <p:spPr>
          <a:xfrm>
            <a:off x="150051" y="1055488"/>
            <a:ext cx="5505165" cy="3316511"/>
          </a:xfrm>
          <a:prstGeom prst="rect">
            <a:avLst/>
          </a:prstGeom>
        </p:spPr>
      </p:pic>
      <p:sp>
        <p:nvSpPr>
          <p:cNvPr id="4" name="Title 3">
            <a:extLst>
              <a:ext uri="{FF2B5EF4-FFF2-40B4-BE49-F238E27FC236}">
                <a16:creationId xmlns:a16="http://schemas.microsoft.com/office/drawing/2014/main" id="{E295E8E7-B19D-4DF2-97BD-D0C1AC7F0F79}"/>
              </a:ext>
            </a:extLst>
          </p:cNvPr>
          <p:cNvSpPr>
            <a:spLocks noGrp="1"/>
          </p:cNvSpPr>
          <p:nvPr>
            <p:ph type="title"/>
          </p:nvPr>
        </p:nvSpPr>
        <p:spPr/>
        <p:txBody>
          <a:bodyPr/>
          <a:lstStyle/>
          <a:p>
            <a:r>
              <a:rPr lang="en-GB" dirty="0">
                <a:latin typeface="Gotham Rounded Book" pitchFamily="2" charset="0"/>
              </a:rPr>
              <a:t>Total revenue</a:t>
            </a:r>
          </a:p>
        </p:txBody>
      </p:sp>
      <p:sp>
        <p:nvSpPr>
          <p:cNvPr id="5"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bg1"/>
                </a:solidFill>
                <a:latin typeface="Gotham Rounded Book" pitchFamily="2" charset="0"/>
              </a:rPr>
              <a:t>© 201</a:t>
            </a:r>
            <a:r>
              <a:rPr lang="en-AU" sz="600" dirty="0">
                <a:solidFill>
                  <a:schemeClr val="bg1"/>
                </a:solidFill>
                <a:latin typeface="Gotham Rounded Book" pitchFamily="2" charset="0"/>
              </a:rPr>
              <a:t>9</a:t>
            </a:r>
            <a:r>
              <a:rPr lang="sk-SK" sz="600" dirty="0">
                <a:solidFill>
                  <a:schemeClr val="bg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155641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9429"/>
            <a:ext cx="5653696" cy="2990469"/>
          </a:xfrm>
          <a:prstGeom prst="rect">
            <a:avLst/>
          </a:prstGeom>
        </p:spPr>
      </p:pic>
      <p:sp>
        <p:nvSpPr>
          <p:cNvPr id="6" name="Title 5">
            <a:extLst>
              <a:ext uri="{FF2B5EF4-FFF2-40B4-BE49-F238E27FC236}">
                <a16:creationId xmlns:a16="http://schemas.microsoft.com/office/drawing/2014/main" id="{FB094244-E03C-49A0-9B8F-A8B389E38166}"/>
              </a:ext>
            </a:extLst>
          </p:cNvPr>
          <p:cNvSpPr>
            <a:spLocks noGrp="1"/>
          </p:cNvSpPr>
          <p:nvPr>
            <p:ph type="title"/>
          </p:nvPr>
        </p:nvSpPr>
        <p:spPr/>
        <p:txBody>
          <a:bodyPr/>
          <a:lstStyle/>
          <a:p>
            <a:r>
              <a:rPr lang="en-GB" dirty="0">
                <a:latin typeface="Gotham Rounded Book" pitchFamily="2" charset="0"/>
              </a:rPr>
              <a:t>Active premises</a:t>
            </a:r>
          </a:p>
        </p:txBody>
      </p:sp>
      <p:graphicFrame>
        <p:nvGraphicFramePr>
          <p:cNvPr id="4" name="Table 3"/>
          <p:cNvGraphicFramePr>
            <a:graphicFrameLocks noGrp="1"/>
          </p:cNvGraphicFramePr>
          <p:nvPr>
            <p:extLst>
              <p:ext uri="{D42A27DB-BD31-4B8C-83A1-F6EECF244321}">
                <p14:modId xmlns:p14="http://schemas.microsoft.com/office/powerpoint/2010/main" val="3881391697"/>
              </p:ext>
            </p:extLst>
          </p:nvPr>
        </p:nvGraphicFramePr>
        <p:xfrm>
          <a:off x="5576326" y="1054144"/>
          <a:ext cx="3352799" cy="2916525"/>
        </p:xfrm>
        <a:graphic>
          <a:graphicData uri="http://schemas.openxmlformats.org/drawingml/2006/table">
            <a:tbl>
              <a:tblPr/>
              <a:tblGrid>
                <a:gridCol w="229661">
                  <a:extLst>
                    <a:ext uri="{9D8B030D-6E8A-4147-A177-3AD203B41FA5}">
                      <a16:colId xmlns:a16="http://schemas.microsoft.com/office/drawing/2014/main" val="20000"/>
                    </a:ext>
                  </a:extLst>
                </a:gridCol>
                <a:gridCol w="886537">
                  <a:extLst>
                    <a:ext uri="{9D8B030D-6E8A-4147-A177-3AD203B41FA5}">
                      <a16:colId xmlns:a16="http://schemas.microsoft.com/office/drawing/2014/main" val="20001"/>
                    </a:ext>
                  </a:extLst>
                </a:gridCol>
                <a:gridCol w="716757">
                  <a:extLst>
                    <a:ext uri="{9D8B030D-6E8A-4147-A177-3AD203B41FA5}">
                      <a16:colId xmlns:a16="http://schemas.microsoft.com/office/drawing/2014/main" val="20003"/>
                    </a:ext>
                  </a:extLst>
                </a:gridCol>
                <a:gridCol w="759922">
                  <a:extLst>
                    <a:ext uri="{9D8B030D-6E8A-4147-A177-3AD203B41FA5}">
                      <a16:colId xmlns:a16="http://schemas.microsoft.com/office/drawing/2014/main" val="20005"/>
                    </a:ext>
                  </a:extLst>
                </a:gridCol>
                <a:gridCol w="759922">
                  <a:extLst>
                    <a:ext uri="{9D8B030D-6E8A-4147-A177-3AD203B41FA5}">
                      <a16:colId xmlns:a16="http://schemas.microsoft.com/office/drawing/2014/main" val="20004"/>
                    </a:ext>
                  </a:extLst>
                </a:gridCol>
              </a:tblGrid>
              <a:tr h="284180">
                <a:tc rowSpan="2">
                  <a:txBody>
                    <a:bodyPr/>
                    <a:lstStyle/>
                    <a:p>
                      <a:pPr algn="l" fontAlgn="t"/>
                      <a:r>
                        <a:rPr lang="en-US" sz="800" b="0" i="0" u="none" strike="noStrike" dirty="0">
                          <a:solidFill>
                            <a:schemeClr val="accent5"/>
                          </a:solidFill>
                          <a:effectLst/>
                          <a:latin typeface="Gotham Rounded Book" pitchFamily="2" charset="0"/>
                          <a:ea typeface="Gotham Rounded Light" charset="0"/>
                          <a:cs typeface="Gotham Rounded Light" charset="0"/>
                        </a:rPr>
                        <a:t> </a:t>
                      </a:r>
                    </a:p>
                    <a:p>
                      <a:pPr algn="l" fontAlgn="t"/>
                      <a:r>
                        <a:rPr lang="en-US" sz="800" b="0" i="0" u="none" strike="noStrike" dirty="0">
                          <a:solidFill>
                            <a:schemeClr val="accent5"/>
                          </a:solidFill>
                          <a:effectLst/>
                          <a:latin typeface="Gotham Rounded Book" pitchFamily="2" charset="0"/>
                          <a:ea typeface="Gotham Rounded Light" charset="0"/>
                          <a:cs typeface="Gotham Rounded Light" charset="0"/>
                        </a:rPr>
                        <a:t> </a:t>
                      </a:r>
                    </a:p>
                  </a:txBody>
                  <a:tcPr marL="0" marR="0" marT="0" marB="0">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fontAlgn="ct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Cumulative </a:t>
                      </a:r>
                      <a:b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b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active premises</a:t>
                      </a:r>
                    </a:p>
                  </a:txBody>
                  <a:tcPr marL="36000" marR="36000" marT="3600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As at</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algn="ctr" fontAlgn="ctr"/>
                      <a:endParaRPr lang="en-US" sz="800" b="0" i="0" u="none" strike="noStrike" dirty="0">
                        <a:solidFill>
                          <a:schemeClr val="bg1"/>
                        </a:solidFill>
                        <a:effectLst/>
                        <a:latin typeface="Arial Rounded MT Bold" charset="0"/>
                        <a:ea typeface="Arial Rounded MT Bold" charset="0"/>
                        <a:cs typeface="Arial Rounded MT Bold" charset="0"/>
                      </a:endParaRPr>
                    </a:p>
                  </a:txBody>
                  <a:tcPr marL="36000" marR="36000" marT="36000" marB="36000" anchor="ctr">
                    <a:lnL w="9525" cap="flat" cmpd="sng" algn="ctr">
                      <a:solidFill>
                        <a:schemeClr val="bg1"/>
                      </a:solidFill>
                      <a:prstDash val="solid"/>
                      <a:round/>
                      <a:headEnd type="none" w="med" len="med"/>
                      <a:tailEnd type="none" w="med" len="med"/>
                    </a:lnL>
                    <a:lnR>
                      <a:noFill/>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385945">
                <a:tc vMerge="1">
                  <a:txBody>
                    <a:bodyPr/>
                    <a:lstStyle/>
                    <a:p>
                      <a:pPr algn="l" fontAlgn="t"/>
                      <a:endParaRPr lang="en-US" sz="800" b="0" i="0" u="none" strike="noStrike" dirty="0">
                        <a:solidFill>
                          <a:schemeClr val="accent5"/>
                        </a:solidFill>
                        <a:effectLst/>
                        <a:latin typeface="Gotham Rounded Light" charset="0"/>
                        <a:ea typeface="Gotham Rounded Light" charset="0"/>
                        <a:cs typeface="Gotham Rounded Light" charset="0"/>
                      </a:endParaRPr>
                    </a:p>
                  </a:txBody>
                  <a:tcPr marL="0" marR="0" marT="0" marB="0">
                    <a:lnL>
                      <a:noFill/>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ctr"/>
                      <a:endParaRPr lang="en-US" sz="800" b="0" i="0" u="none" strike="noStrike" dirty="0">
                        <a:solidFill>
                          <a:schemeClr val="accent1"/>
                        </a:solidFill>
                        <a:effectLst/>
                        <a:latin typeface="Gotham Rounded Medium" charset="0"/>
                        <a:ea typeface="Gotham Rounded Medium" charset="0"/>
                        <a:cs typeface="Gotham Rounded Medium" charset="0"/>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31-Dec-17</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30-Jun-18</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31-Dec-18</a:t>
                      </a:r>
                    </a:p>
                  </a:txBody>
                  <a:tcPr marL="36000" marR="36000" marT="36000" marB="36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0800">
                <a:tc>
                  <a:txBody>
                    <a:bodyPr/>
                    <a:lstStyle/>
                    <a:p>
                      <a:pPr algn="l" fontAlgn="b"/>
                      <a:endParaRPr lang="en-US" sz="800" b="0" i="0" u="none" strike="noStrike" dirty="0">
                        <a:solidFill>
                          <a:schemeClr val="accent5"/>
                        </a:solidFill>
                        <a:effectLst/>
                        <a:latin typeface="Gotham Rounded Book" pitchFamily="2" charset="0"/>
                        <a:ea typeface="Gotham Rounded Light" charset="0"/>
                        <a:cs typeface="Gotham Rounded Light" charset="0"/>
                      </a:endParaRPr>
                    </a:p>
                  </a:txBody>
                  <a:tcPr marL="72000" marR="72000" marT="0" marB="0" anchor="b">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Satellite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83,400</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90,327</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94,014</a:t>
                      </a:r>
                    </a:p>
                  </a:txBody>
                  <a:tcPr marL="36000" marR="72000" marT="36000" marB="36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800">
                <a:tc>
                  <a:txBody>
                    <a:bodyPr/>
                    <a:lstStyle/>
                    <a:p>
                      <a:pPr algn="l" fontAlgn="t"/>
                      <a:endParaRPr lang="en-US" sz="800" b="0" i="0" u="none" strike="noStrike" dirty="0">
                        <a:solidFill>
                          <a:schemeClr val="accent5"/>
                        </a:solidFill>
                        <a:effectLst/>
                        <a:latin typeface="Gotham Rounded Book" pitchFamily="2" charset="0"/>
                        <a:ea typeface="Gotham Rounded Light" charset="0"/>
                        <a:cs typeface="Gotham Rounded Light" charset="0"/>
                      </a:endParaRPr>
                    </a:p>
                  </a:txBody>
                  <a:tcPr marL="72000" marR="72000" marT="0" marB="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ECA33"/>
                    </a:solidFill>
                  </a:tcPr>
                </a:tc>
                <a:tc>
                  <a:txBody>
                    <a:bodyPr/>
                    <a:lstStyle/>
                    <a:p>
                      <a:pPr algn="l" fontAlgn="t"/>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Fixed Wireless</a:t>
                      </a:r>
                    </a:p>
                  </a:txBody>
                  <a:tcPr marL="3600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212,917</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240,084</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264,530</a:t>
                      </a:r>
                    </a:p>
                  </a:txBody>
                  <a:tcPr marL="36000" marR="72000" marT="36000" marB="36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0800">
                <a:tc>
                  <a:txBody>
                    <a:bodyPr/>
                    <a:lstStyle/>
                    <a:p>
                      <a:pPr algn="l" fontAlgn="b"/>
                      <a:endParaRPr lang="en-US" sz="800" b="0" i="0" u="none" strike="noStrike" kern="1200" dirty="0">
                        <a:solidFill>
                          <a:schemeClr val="accent5"/>
                        </a:solidFill>
                        <a:effectLst/>
                        <a:latin typeface="Gotham Rounded Book" pitchFamily="2" charset="0"/>
                        <a:ea typeface="Gotham Rounded Light" charset="0"/>
                        <a:cs typeface="Gotham Rounded Light" charset="0"/>
                      </a:endParaRPr>
                    </a:p>
                  </a:txBody>
                  <a:tcPr marL="72000" marR="72000" marT="0" marB="0" anchor="b">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l"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HFC</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408,293</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414,703</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511,832</a:t>
                      </a:r>
                    </a:p>
                  </a:txBody>
                  <a:tcPr marL="36000" marR="72000" marT="36000" marB="36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0800">
                <a:tc>
                  <a:txBody>
                    <a:bodyPr/>
                    <a:lstStyle/>
                    <a:p>
                      <a:pPr algn="l" fontAlgn="b"/>
                      <a:endParaRPr lang="en-US" sz="800" b="0" i="0" u="none" strike="noStrike" kern="1200" dirty="0">
                        <a:solidFill>
                          <a:srgbClr val="BFBFBF"/>
                        </a:solidFill>
                        <a:effectLst/>
                        <a:latin typeface="Gotham Rounded Book" pitchFamily="2" charset="0"/>
                        <a:ea typeface="Gotham Rounded Light" charset="0"/>
                        <a:cs typeface="Gotham Rounded Light" charset="0"/>
                      </a:endParaRPr>
                    </a:p>
                  </a:txBody>
                  <a:tcPr marL="72000" marR="72000" marT="0" marB="0" anchor="b">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l"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FTTC</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3,977</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76,149</a:t>
                      </a:r>
                    </a:p>
                  </a:txBody>
                  <a:tcPr marL="36000" marR="72000" marT="36000" marB="36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933797"/>
                  </a:ext>
                </a:extLst>
              </a:tr>
              <a:tr h="280800">
                <a:tc>
                  <a:txBody>
                    <a:bodyPr/>
                    <a:lstStyle/>
                    <a:p>
                      <a:pPr algn="l" fontAlgn="t"/>
                      <a:endParaRPr lang="en-US" sz="800" b="0" i="0" u="none" strike="noStrike" dirty="0">
                        <a:solidFill>
                          <a:schemeClr val="accent5"/>
                        </a:solidFill>
                        <a:effectLst/>
                        <a:latin typeface="Gotham Rounded Book" pitchFamily="2" charset="0"/>
                        <a:ea typeface="Gotham Rounded Light" charset="0"/>
                        <a:cs typeface="Gotham Rounded Light" charset="0"/>
                      </a:endParaRPr>
                    </a:p>
                  </a:txBody>
                  <a:tcPr marL="72000" marR="72000" marT="0" marB="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t"/>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FTTN</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1,529,907</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2,072,451</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2,451,706</a:t>
                      </a:r>
                    </a:p>
                  </a:txBody>
                  <a:tcPr marL="36000" marR="72000" marT="36000" marB="36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0800">
                <a:tc>
                  <a:txBody>
                    <a:bodyPr/>
                    <a:lstStyle/>
                    <a:p>
                      <a:pPr algn="l" fontAlgn="t"/>
                      <a:endParaRPr lang="en-US" sz="800" b="0" i="0" u="none" strike="noStrike" dirty="0">
                        <a:solidFill>
                          <a:schemeClr val="accent5"/>
                        </a:solidFill>
                        <a:effectLst/>
                        <a:latin typeface="Gotham Rounded Book" pitchFamily="2" charset="0"/>
                        <a:ea typeface="Gotham Rounded Light" charset="0"/>
                        <a:cs typeface="Gotham Rounded Light" charset="0"/>
                      </a:endParaRPr>
                    </a:p>
                  </a:txBody>
                  <a:tcPr marL="72000" marR="72000" marT="0" marB="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659"/>
                    </a:solidFill>
                  </a:tcPr>
                </a:tc>
                <a:tc>
                  <a:txBody>
                    <a:bodyPr/>
                    <a:lstStyle/>
                    <a:p>
                      <a:pPr algn="l" fontAlgn="t"/>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FTTP</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1,151,843</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1,214,328</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1,268,734</a:t>
                      </a:r>
                    </a:p>
                  </a:txBody>
                  <a:tcPr marL="36000" marR="72000" marT="36000" marB="36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800">
                <a:tc>
                  <a:txBody>
                    <a:bodyPr/>
                    <a:lstStyle/>
                    <a:p>
                      <a:pPr algn="l" fontAlgn="t"/>
                      <a:r>
                        <a:rPr lang="en-US" sz="800" b="0" i="0" u="none" strike="noStrike" dirty="0">
                          <a:solidFill>
                            <a:schemeClr val="accent5"/>
                          </a:solidFill>
                          <a:effectLst/>
                          <a:latin typeface="Gotham Rounded Book" pitchFamily="2" charset="0"/>
                          <a:ea typeface="Gotham Rounded Light" charset="0"/>
                          <a:cs typeface="Gotham Rounded Light" charset="0"/>
                        </a:rPr>
                        <a:t> </a:t>
                      </a:r>
                    </a:p>
                  </a:txBody>
                  <a:tcPr marL="0" marR="0" marT="0" marB="0">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Total</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3,386,360</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4,035,870</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4,666,965</a:t>
                      </a:r>
                    </a:p>
                  </a:txBody>
                  <a:tcPr marL="36000" marR="72000" marT="36000" marB="36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0800">
                <a:tc>
                  <a:txBody>
                    <a:bodyPr/>
                    <a:lstStyle/>
                    <a:p>
                      <a:pPr algn="l" fontAlgn="t"/>
                      <a:r>
                        <a:rPr lang="en-US" sz="800" b="0" i="0" u="none" strike="noStrike" dirty="0">
                          <a:solidFill>
                            <a:schemeClr val="accent5"/>
                          </a:solidFill>
                          <a:effectLst/>
                          <a:latin typeface="Gotham Rounded Book" pitchFamily="2" charset="0"/>
                          <a:ea typeface="Gotham Rounded Light" charset="0"/>
                          <a:cs typeface="Gotham Rounded Light" charset="0"/>
                        </a:rPr>
                        <a:t> </a:t>
                      </a:r>
                    </a:p>
                  </a:txBody>
                  <a:tcPr marL="0" marR="0" marT="0" marB="0">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ARPU</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$44</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$44</a:t>
                      </a: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b"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$45</a:t>
                      </a:r>
                    </a:p>
                  </a:txBody>
                  <a:tcPr marL="36000" marR="72000" marT="36000" marB="36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bg1"/>
                </a:solidFill>
                <a:latin typeface="Gotham Rounded Book" pitchFamily="2" charset="0"/>
              </a:rPr>
              <a:t>© 201</a:t>
            </a:r>
            <a:r>
              <a:rPr lang="en-AU" sz="600" dirty="0">
                <a:solidFill>
                  <a:schemeClr val="bg1"/>
                </a:solidFill>
                <a:latin typeface="Gotham Rounded Book" pitchFamily="2" charset="0"/>
              </a:rPr>
              <a:t>9</a:t>
            </a:r>
            <a:r>
              <a:rPr lang="sk-SK" sz="600" dirty="0">
                <a:solidFill>
                  <a:schemeClr val="bg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11442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53599" y="840838"/>
            <a:ext cx="3770574" cy="276999"/>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AU" sz="1200" dirty="0">
                <a:solidFill>
                  <a:schemeClr val="bg2"/>
                </a:solidFill>
                <a:latin typeface="Gotham Rounded Book" charset="0"/>
                <a:ea typeface="Gotham Rounded Book" charset="0"/>
                <a:cs typeface="Gotham Rounded Book" charset="0"/>
              </a:rPr>
              <a:t>Fixed Line wholesale speed tiers </a:t>
            </a:r>
          </a:p>
        </p:txBody>
      </p:sp>
      <p:sp>
        <p:nvSpPr>
          <p:cNvPr id="20" name="Rectangle 19"/>
          <p:cNvSpPr/>
          <p:nvPr/>
        </p:nvSpPr>
        <p:spPr>
          <a:xfrm>
            <a:off x="453600" y="2816382"/>
            <a:ext cx="4697957" cy="276999"/>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AU" sz="1200" dirty="0">
                <a:solidFill>
                  <a:schemeClr val="bg2"/>
                </a:solidFill>
                <a:latin typeface="Gotham Rounded Book" charset="0"/>
                <a:ea typeface="Gotham Rounded Book" charset="0"/>
                <a:cs typeface="Gotham Rounded Book" charset="0"/>
              </a:rPr>
              <a:t>Fixed Wireless wholesale speed tiers </a:t>
            </a:r>
          </a:p>
        </p:txBody>
      </p:sp>
      <p:graphicFrame>
        <p:nvGraphicFramePr>
          <p:cNvPr id="8" name="Chart 7"/>
          <p:cNvGraphicFramePr>
            <a:graphicFrameLocks/>
          </p:cNvGraphicFramePr>
          <p:nvPr>
            <p:extLst>
              <p:ext uri="{D42A27DB-BD31-4B8C-83A1-F6EECF244321}">
                <p14:modId xmlns:p14="http://schemas.microsoft.com/office/powerpoint/2010/main" val="2547223826"/>
              </p:ext>
            </p:extLst>
          </p:nvPr>
        </p:nvGraphicFramePr>
        <p:xfrm>
          <a:off x="335175" y="1017975"/>
          <a:ext cx="4546517" cy="1724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455882708"/>
              </p:ext>
            </p:extLst>
          </p:nvPr>
        </p:nvGraphicFramePr>
        <p:xfrm>
          <a:off x="335175" y="3016239"/>
          <a:ext cx="4572161" cy="16751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2EF798EB-EDA5-458F-8424-3C8163234AEA}"/>
              </a:ext>
            </a:extLst>
          </p:cNvPr>
          <p:cNvSpPr>
            <a:spLocks noGrp="1"/>
          </p:cNvSpPr>
          <p:nvPr>
            <p:ph type="title"/>
          </p:nvPr>
        </p:nvSpPr>
        <p:spPr/>
        <p:txBody>
          <a:bodyPr/>
          <a:lstStyle/>
          <a:p>
            <a:r>
              <a:rPr lang="en-GB" dirty="0">
                <a:latin typeface="Gotham Rounded Book" pitchFamily="2" charset="0"/>
              </a:rPr>
              <a:t>Wholesale speed tiers</a:t>
            </a:r>
          </a:p>
        </p:txBody>
      </p:sp>
      <p:graphicFrame>
        <p:nvGraphicFramePr>
          <p:cNvPr id="11" name="Table 10">
            <a:extLst>
              <a:ext uri="{FF2B5EF4-FFF2-40B4-BE49-F238E27FC236}">
                <a16:creationId xmlns:a16="http://schemas.microsoft.com/office/drawing/2014/main" id="{E8B72378-51BB-485B-B870-86F809ABAEDA}"/>
              </a:ext>
            </a:extLst>
          </p:cNvPr>
          <p:cNvGraphicFramePr>
            <a:graphicFrameLocks noGrp="1"/>
          </p:cNvGraphicFramePr>
          <p:nvPr>
            <p:extLst>
              <p:ext uri="{D42A27DB-BD31-4B8C-83A1-F6EECF244321}">
                <p14:modId xmlns:p14="http://schemas.microsoft.com/office/powerpoint/2010/main" val="3383682644"/>
              </p:ext>
            </p:extLst>
          </p:nvPr>
        </p:nvGraphicFramePr>
        <p:xfrm>
          <a:off x="5630447" y="904405"/>
          <a:ext cx="2973803" cy="3590974"/>
        </p:xfrm>
        <a:graphic>
          <a:graphicData uri="http://schemas.openxmlformats.org/drawingml/2006/table">
            <a:tbl>
              <a:tblPr/>
              <a:tblGrid>
                <a:gridCol w="282963">
                  <a:extLst>
                    <a:ext uri="{9D8B030D-6E8A-4147-A177-3AD203B41FA5}">
                      <a16:colId xmlns:a16="http://schemas.microsoft.com/office/drawing/2014/main" val="20000"/>
                    </a:ext>
                  </a:extLst>
                </a:gridCol>
                <a:gridCol w="560198">
                  <a:extLst>
                    <a:ext uri="{9D8B030D-6E8A-4147-A177-3AD203B41FA5}">
                      <a16:colId xmlns:a16="http://schemas.microsoft.com/office/drawing/2014/main" val="20001"/>
                    </a:ext>
                  </a:extLst>
                </a:gridCol>
                <a:gridCol w="198756">
                  <a:extLst>
                    <a:ext uri="{9D8B030D-6E8A-4147-A177-3AD203B41FA5}">
                      <a16:colId xmlns:a16="http://schemas.microsoft.com/office/drawing/2014/main" val="20002"/>
                    </a:ext>
                  </a:extLst>
                </a:gridCol>
                <a:gridCol w="643962">
                  <a:extLst>
                    <a:ext uri="{9D8B030D-6E8A-4147-A177-3AD203B41FA5}">
                      <a16:colId xmlns:a16="http://schemas.microsoft.com/office/drawing/2014/main" val="20004"/>
                    </a:ext>
                  </a:extLst>
                </a:gridCol>
                <a:gridCol w="643962">
                  <a:extLst>
                    <a:ext uri="{9D8B030D-6E8A-4147-A177-3AD203B41FA5}">
                      <a16:colId xmlns:a16="http://schemas.microsoft.com/office/drawing/2014/main" val="20006"/>
                    </a:ext>
                  </a:extLst>
                </a:gridCol>
                <a:gridCol w="643962">
                  <a:extLst>
                    <a:ext uri="{9D8B030D-6E8A-4147-A177-3AD203B41FA5}">
                      <a16:colId xmlns:a16="http://schemas.microsoft.com/office/drawing/2014/main" val="20005"/>
                    </a:ext>
                  </a:extLst>
                </a:gridCol>
              </a:tblGrid>
              <a:tr h="161726">
                <a:tc>
                  <a:txBody>
                    <a:bodyPr/>
                    <a:lstStyle/>
                    <a:p>
                      <a:pPr algn="ctr" fontAlgn="b"/>
                      <a:endParaRPr lang="en-US" sz="700" b="0" i="0" u="none" strike="noStrike" dirty="0">
                        <a:solidFill>
                          <a:schemeClr val="bg1"/>
                        </a:solidFill>
                        <a:effectLst/>
                        <a:latin typeface="Gotham Rounded Book" pitchFamily="2" charset="0"/>
                        <a:ea typeface="Gotham Rounded Light" charset="0"/>
                        <a:cs typeface="Gotham Rounded Light" charset="0"/>
                      </a:endParaRPr>
                    </a:p>
                  </a:txBody>
                  <a:tcPr marL="36000" marR="36000" marT="0" marB="0" anchor="b">
                    <a:lnL w="317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42950" rtl="0" eaLnBrk="1" fontAlgn="b" latinLnBrk="0" hangingPunct="1">
                        <a:lnSpc>
                          <a:spcPct val="100000"/>
                        </a:lnSpc>
                        <a:spcBef>
                          <a:spcPts val="0"/>
                        </a:spcBef>
                        <a:spcAft>
                          <a:spcPts val="0"/>
                        </a:spcAft>
                        <a:buClrTx/>
                        <a:buSzTx/>
                        <a:buFontTx/>
                        <a:buNone/>
                        <a:tabLst/>
                        <a:defRPr/>
                      </a:pPr>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As at</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fontAlgn="ctr" latinLnBrk="0" hangingPunct="1"/>
                      <a:endPar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31-Dec-17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30-Jun-18</a:t>
                      </a:r>
                    </a:p>
                  </a:txBody>
                  <a:tcPr marL="36000" marR="36000" marT="0"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31-Dec-18</a:t>
                      </a:r>
                    </a:p>
                  </a:txBody>
                  <a:tcPr marL="36000" marR="36000" marT="0"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637">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algn="ct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Fixed Line speed tiers (Mbps)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marL="0" algn="r" defTabSz="457200" rtl="0" eaLnBrk="1" fontAlgn="b" latinLnBrk="0" hangingPunct="1"/>
                      <a:endParaRPr lang="en-US" sz="700" b="0" i="0" u="none" strike="noStrike" kern="1200" dirty="0">
                        <a:solidFill>
                          <a:schemeClr val="tx1"/>
                        </a:solidFill>
                        <a:effectLst/>
                        <a:latin typeface="Arial Rounded MT Bold" charset="0"/>
                        <a:ea typeface="Arial Rounded MT Bold" charset="0"/>
                        <a:cs typeface="Arial Rounded MT Bold" charset="0"/>
                      </a:endParaRPr>
                    </a:p>
                  </a:txBody>
                  <a:tcPr marL="36000" marR="36000" marT="36000" marB="3600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hMerge="1">
                  <a:txBody>
                    <a:bodyPr/>
                    <a:lstStyle/>
                    <a:p>
                      <a:endParaRPr lang="en-AU"/>
                    </a:p>
                  </a:txBody>
                  <a:tcPr/>
                </a:tc>
                <a:tc hMerge="1">
                  <a:txBody>
                    <a:bodyPr/>
                    <a:lstStyle/>
                    <a:p>
                      <a:pPr marL="0" algn="l" defTabSz="457200" rtl="0" eaLnBrk="1" fontAlgn="ctr" latinLnBrk="0" hangingPunct="1"/>
                      <a:endParaRPr lang="en-US" sz="750" b="0" i="0" u="none" strike="noStrike" kern="1200" dirty="0">
                        <a:solidFill>
                          <a:schemeClr val="tx2"/>
                        </a:solidFill>
                        <a:effectLst/>
                        <a:latin typeface="Gotham Rounded Medium" charset="0"/>
                        <a:ea typeface="Gotham Rounded Medium" charset="0"/>
                        <a:cs typeface="Gotham Rounded Medium" charset="0"/>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7817">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2C617"/>
                    </a:solidFill>
                  </a:tcPr>
                </a:tc>
                <a:tc gridSpan="2">
                  <a:txBody>
                    <a:bodyPr/>
                    <a:lstStyle/>
                    <a:p>
                      <a:pPr marL="0" algn="l"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12/1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29%</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25%</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7817">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ECA33"/>
                    </a:solidFill>
                  </a:tcPr>
                </a:tc>
                <a:tc gridSpan="2">
                  <a:txBody>
                    <a:bodyPr/>
                    <a:lstStyle/>
                    <a:p>
                      <a:pPr marL="0" algn="l"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25/5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22%</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17%</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7817">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2">
                  <a:txBody>
                    <a:bodyPr/>
                    <a:lstStyle/>
                    <a:p>
                      <a:pPr marL="0" algn="l"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25/10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0%</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57817">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gridSpan="2">
                  <a:txBody>
                    <a:bodyPr/>
                    <a:lstStyle/>
                    <a:p>
                      <a:pPr marL="0" algn="l"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50/20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37%</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49%</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57817">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l"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100/40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11%</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9%</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57817">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Total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129">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endParaRP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endParaRP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4637">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Fixed Wireless speed tiers (Mbps)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algn="ctr" fontAlgn="ctr"/>
                      <a:endParaRPr lang="en-US" sz="800" b="0" i="0" u="none" strike="noStrike" dirty="0">
                        <a:solidFill>
                          <a:schemeClr val="bg1"/>
                        </a:solidFill>
                        <a:effectLst/>
                        <a:latin typeface="Arial Rounded MT Bold" charset="0"/>
                        <a:ea typeface="Arial Rounded MT Bold" charset="0"/>
                        <a:cs typeface="Arial Rounded MT Bold" charset="0"/>
                      </a:endParaRPr>
                    </a:p>
                  </a:txBody>
                  <a:tcPr marL="36000" marR="36000" marT="36000" marB="3600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65000"/>
                      </a:schemeClr>
                    </a:solidFill>
                  </a:tcPr>
                </a:tc>
                <a:tc hMerge="1">
                  <a:txBody>
                    <a:bodyPr/>
                    <a:lstStyle/>
                    <a:p>
                      <a:endParaRPr lang="en-AU"/>
                    </a:p>
                  </a:txBody>
                  <a:tcPr/>
                </a:tc>
                <a:tc hMerge="1">
                  <a:txBody>
                    <a:bodyPr/>
                    <a:lstStyle/>
                    <a:p>
                      <a:pPr algn="l" fontAlgn="ctr"/>
                      <a:endParaRPr lang="en-US" sz="750" b="0" i="0" u="none" strike="noStrike" dirty="0">
                        <a:solidFill>
                          <a:schemeClr val="tx2"/>
                        </a:solidFill>
                        <a:effectLst/>
                        <a:latin typeface="Gotham Rounded Medium" charset="0"/>
                        <a:ea typeface="Gotham Rounded Medium" charset="0"/>
                        <a:cs typeface="Gotham Rounded Medium" charset="0"/>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34708">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2C617"/>
                    </a:solidFill>
                  </a:tcPr>
                </a:tc>
                <a:tc grid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12/1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17%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17%</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16%</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34708">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25/5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76%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74%</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34%</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34708">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FE3"/>
                    </a:solidFill>
                  </a:tcPr>
                </a:tc>
                <a:tc grid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50/20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9%</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50%</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34708">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Total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129">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algn="l"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marL="0" algn="r"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b" latinLnBrk="0" hangingPunct="1"/>
                      <a:endPar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4637">
                <a:tc gridSpan="6">
                  <a:txBody>
                    <a:bodyPr/>
                    <a:lstStyle/>
                    <a:p>
                      <a:pPr marL="0" algn="ct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Sky Muster</a:t>
                      </a:r>
                      <a:r>
                        <a:rPr lang="en-AU" sz="700" b="0" i="0" kern="1200" baseline="30000" dirty="0">
                          <a:solidFill>
                            <a:schemeClr val="tx1">
                              <a:lumMod val="50000"/>
                              <a:lumOff val="50000"/>
                            </a:schemeClr>
                          </a:solidFill>
                          <a:effectLst/>
                          <a:latin typeface="Gotham Rounded Book" pitchFamily="2" charset="0"/>
                          <a:ea typeface="Gotham Rounded Medium" charset="0"/>
                          <a:cs typeface="Gotham Medium" pitchFamily="50" charset="0"/>
                        </a:rPr>
                        <a:t>TM</a:t>
                      </a:r>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 Satellite</a:t>
                      </a:r>
                      <a:r>
                        <a:rPr lang="en-US" sz="700" b="0" i="0" u="none" strike="noStrike" kern="1200" baseline="0" dirty="0">
                          <a:solidFill>
                            <a:schemeClr val="tx1">
                              <a:lumMod val="50000"/>
                              <a:lumOff val="50000"/>
                            </a:schemeClr>
                          </a:solidFill>
                          <a:effectLst/>
                          <a:latin typeface="Gotham Rounded Book" pitchFamily="2" charset="0"/>
                          <a:ea typeface="Gotham Rounded Medium" charset="0"/>
                          <a:cs typeface="Gotham Medium" pitchFamily="50" charset="0"/>
                        </a:rPr>
                        <a:t> Service speed tiers </a:t>
                      </a:r>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(Mbps)</a:t>
                      </a:r>
                    </a:p>
                  </a:txBody>
                  <a:tcPr marL="0" marR="0" marT="0" marB="0"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457200" rtl="0" eaLnBrk="1" fontAlgn="ctr" latinLnBrk="0" hangingPunct="1"/>
                      <a:endParaRPr lang="en-US" sz="750" b="0" i="0" u="none" strike="noStrike" kern="1200" dirty="0">
                        <a:solidFill>
                          <a:schemeClr val="tx2"/>
                        </a:solidFill>
                        <a:effectLst/>
                        <a:latin typeface="Gotham Rounded Medium" charset="0"/>
                        <a:ea typeface="Gotham Rounded Medium" charset="0"/>
                        <a:cs typeface="Gotham Rounded Medium" charset="0"/>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algn="ctr" fontAlgn="ctr"/>
                      <a:endParaRPr lang="en-US" sz="800" b="0" i="0" u="none" strike="noStrike" dirty="0">
                        <a:solidFill>
                          <a:schemeClr val="bg1"/>
                        </a:solidFill>
                        <a:effectLst/>
                        <a:latin typeface="Arial Rounded MT Bold" charset="0"/>
                        <a:ea typeface="Arial Rounded MT Bold" charset="0"/>
                        <a:cs typeface="Arial Rounded MT Bold" charset="0"/>
                      </a:endParaRPr>
                    </a:p>
                  </a:txBody>
                  <a:tcPr marL="36000" marR="36000" marT="36000" marB="3600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AU"/>
                    </a:p>
                  </a:txBody>
                  <a:tcPr/>
                </a:tc>
                <a:tc hMerge="1">
                  <a:txBody>
                    <a:bodyPr/>
                    <a:lstStyle/>
                    <a:p>
                      <a:pPr marL="0" algn="l" defTabSz="457200" rtl="0" eaLnBrk="1" fontAlgn="ctr" latinLnBrk="0" hangingPunct="1"/>
                      <a:endParaRPr lang="en-US" sz="750" b="0" i="0" u="none" strike="noStrike" kern="1200" dirty="0">
                        <a:solidFill>
                          <a:schemeClr val="tx2"/>
                        </a:solidFill>
                        <a:effectLst/>
                        <a:latin typeface="Gotham Rounded Medium" charset="0"/>
                        <a:ea typeface="Gotham Rounded Medium" charset="0"/>
                        <a:cs typeface="Gotham Rounded Medium" charset="0"/>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56192">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2C617"/>
                    </a:solidFill>
                  </a:tcPr>
                </a:tc>
                <a:tc grid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12/1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33%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32%</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31%</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56192">
                <a:tc>
                  <a:txBody>
                    <a:bodyPr/>
                    <a:lstStyle/>
                    <a:p>
                      <a:pPr algn="ctr" fontAlgn="ctr"/>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72000" marR="72000" marT="0" marB="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CA33"/>
                    </a:solidFill>
                  </a:tcPr>
                </a:tc>
                <a:tc grid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25/5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67%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68%</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69%</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56192">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Total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8129">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endPar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endPar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14476"/>
                  </a:ext>
                </a:extLst>
              </a:tr>
              <a:tr h="164637">
                <a:tc gridSpan="6">
                  <a:txBody>
                    <a:bodyPr/>
                    <a:lstStyle/>
                    <a:p>
                      <a:pPr marL="0" algn="ctr" defTabSz="457200" rtl="0" eaLnBrk="1" fontAlgn="ctr" latinLnBrk="0" hangingPunct="1"/>
                      <a:r>
                        <a:rPr lang="en-AU"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Total </a:t>
                      </a:r>
                      <a:r>
                        <a:rPr lang="en-AU" sz="700" b="0" i="0" u="none" strike="noStrike" kern="1200" dirty="0" err="1">
                          <a:solidFill>
                            <a:schemeClr val="tx1">
                              <a:lumMod val="50000"/>
                              <a:lumOff val="50000"/>
                            </a:schemeClr>
                          </a:solidFill>
                          <a:effectLst/>
                          <a:latin typeface="Gotham Rounded Book" pitchFamily="2" charset="0"/>
                          <a:ea typeface="Gotham Rounded Medium" charset="0"/>
                          <a:cs typeface="Gotham Medium" pitchFamily="50" charset="0"/>
                        </a:rPr>
                        <a:t>nbn</a:t>
                      </a:r>
                      <a:r>
                        <a:rPr lang="en-AU" sz="700" b="0" i="0" kern="1200" baseline="30000" dirty="0" err="1">
                          <a:solidFill>
                            <a:schemeClr val="tx1">
                              <a:lumMod val="50000"/>
                              <a:lumOff val="50000"/>
                            </a:schemeClr>
                          </a:solidFill>
                          <a:effectLst/>
                          <a:latin typeface="Gotham Rounded Book" pitchFamily="2" charset="0"/>
                          <a:ea typeface="Gotham Rounded Medium" charset="0"/>
                          <a:cs typeface="Gotham Medium" pitchFamily="50" charset="0"/>
                        </a:rPr>
                        <a:t>TM</a:t>
                      </a:r>
                      <a:r>
                        <a:rPr lang="en-AU" sz="700" b="0" i="0" u="none" strike="noStrike" kern="1200" baseline="0" dirty="0">
                          <a:solidFill>
                            <a:schemeClr val="tx1">
                              <a:lumMod val="50000"/>
                              <a:lumOff val="50000"/>
                            </a:schemeClr>
                          </a:solidFill>
                          <a:effectLst/>
                          <a:latin typeface="Gotham Rounded Book" pitchFamily="2" charset="0"/>
                          <a:ea typeface="Gotham Rounded Medium" charset="0"/>
                          <a:cs typeface="Gotham Medium" pitchFamily="50" charset="0"/>
                        </a:rPr>
                        <a:t> network </a:t>
                      </a:r>
                      <a:r>
                        <a:rPr lang="en-US" sz="700" b="0" i="0" u="none" strike="noStrike" kern="1200" baseline="0" dirty="0">
                          <a:solidFill>
                            <a:schemeClr val="tx1">
                              <a:lumMod val="50000"/>
                              <a:lumOff val="50000"/>
                            </a:schemeClr>
                          </a:solidFill>
                          <a:effectLst/>
                          <a:latin typeface="Gotham Rounded Book" pitchFamily="2" charset="0"/>
                          <a:ea typeface="Gotham Rounded Medium" charset="0"/>
                          <a:cs typeface="Gotham Medium" pitchFamily="50" charset="0"/>
                        </a:rPr>
                        <a:t>speed tiers </a:t>
                      </a:r>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Medium" pitchFamily="50" charset="0"/>
                        </a:rPr>
                        <a:t>(Mbps)</a:t>
                      </a:r>
                    </a:p>
                  </a:txBody>
                  <a:tcPr marL="0" marR="0" marT="0" marB="0"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ctr" defTabSz="457200" rtl="0" eaLnBrk="1" fontAlgn="ctr" latinLnBrk="0" hangingPunct="1"/>
                      <a:endParaRPr lang="en-US" sz="750" b="0" i="0" u="none" strike="noStrike" kern="1200" dirty="0">
                        <a:solidFill>
                          <a:schemeClr val="tx2"/>
                        </a:solidFill>
                        <a:effectLst/>
                        <a:latin typeface="Gotham Rounded Medium" charset="0"/>
                        <a:ea typeface="Gotham Rounded Medium" charset="0"/>
                        <a:cs typeface="Gotham Rounded Medium" charset="0"/>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algn="ctr" fontAlgn="ctr"/>
                      <a:endParaRPr lang="en-US" sz="800" b="0" i="0" u="none" strike="noStrike" dirty="0">
                        <a:solidFill>
                          <a:schemeClr val="bg1"/>
                        </a:solidFill>
                        <a:effectLst/>
                        <a:latin typeface="Arial Rounded MT Bold" charset="0"/>
                        <a:ea typeface="Arial Rounded MT Bold" charset="0"/>
                        <a:cs typeface="Arial Rounded MT Bold" charset="0"/>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lnL w="9525" cap="flat" cmpd="sng" algn="ctr">
                      <a:no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457200" rtl="0" eaLnBrk="1" fontAlgn="ctr" latinLnBrk="0" hangingPunct="1"/>
                      <a:endParaRPr lang="en-US" sz="750" b="0" i="0" u="none" strike="noStrike" kern="1200" dirty="0">
                        <a:solidFill>
                          <a:schemeClr val="tx2"/>
                        </a:solidFill>
                        <a:effectLst/>
                        <a:latin typeface="Gotham Rounded Medium" charset="0"/>
                        <a:ea typeface="Gotham Rounded Medium" charset="0"/>
                        <a:cs typeface="Gotham Rounded Medium" charset="0"/>
                      </a:endParaRPr>
                    </a:p>
                  </a:txBody>
                  <a:tcPr marL="36000" marR="36000" marT="36000" marB="36000" anchor="ctr">
                    <a:lnL w="9525" cap="flat" cmpd="sng" algn="ctr">
                      <a:no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5827207"/>
                  </a:ext>
                </a:extLst>
              </a:tr>
              <a:tr h="165450">
                <a:tc grid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Below 50/20</a:t>
                      </a: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AU"/>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endParaRPr>
                    </a:p>
                  </a:txBody>
                  <a:tcPr marL="36000" marR="36000" marT="0" marB="0" anchor="ctr">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84%</a:t>
                      </a:r>
                    </a:p>
                  </a:txBody>
                  <a:tcPr marL="36000" marR="36000" marT="0" marB="0" anchor="ctr">
                    <a:lnL w="12700" cmpd="sng">
                      <a:noFill/>
                      <a:prstDash val="soli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55%</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44%</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04310"/>
                  </a:ext>
                </a:extLst>
              </a:tr>
              <a:tr h="165450">
                <a:tc grid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50/20 or above</a:t>
                      </a:r>
                    </a:p>
                  </a:txBody>
                  <a:tcPr marL="36000" marR="36000" marT="0" marB="0" anchor="ctr">
                    <a:lnL>
                      <a:noFill/>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AU"/>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endParaRPr>
                    </a:p>
                  </a:txBody>
                  <a:tcPr marL="36000" marR="36000" marT="0" marB="0" anchor="ctr">
                    <a:lnL w="12700" cmpd="sng">
                      <a:noFill/>
                      <a:prstDash val="solid"/>
                    </a:lnL>
                    <a:lnR w="12700" cmpd="sng">
                      <a:noFill/>
                      <a:prstDash val="soli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16%</a:t>
                      </a:r>
                    </a:p>
                  </a:txBody>
                  <a:tcPr marL="36000" marR="36000" marT="0" marB="0" anchor="ctr">
                    <a:lnL w="12700" cmpd="sng">
                      <a:noFill/>
                      <a:prstDash val="soli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45%</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56%</a:t>
                      </a:r>
                    </a:p>
                  </a:txBody>
                  <a:tcPr marL="36000" marR="36000" marT="0" marB="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9589849"/>
                  </a:ext>
                </a:extLst>
              </a:tr>
              <a:tr h="165450">
                <a:tc>
                  <a:txBody>
                    <a:bodyPr/>
                    <a:lstStyle/>
                    <a:p>
                      <a:pPr algn="ctr" fontAlgn="t"/>
                      <a:endParaRPr lang="en-US" sz="700" b="0" i="0" u="none" strike="noStrike" dirty="0">
                        <a:solidFill>
                          <a:schemeClr val="bg1">
                            <a:lumMod val="50000"/>
                          </a:schemeClr>
                        </a:solidFill>
                        <a:effectLst/>
                        <a:latin typeface="Gotham Rounded Book" pitchFamily="2" charset="0"/>
                        <a:ea typeface="Gotham Rounded Light" charset="0"/>
                        <a:cs typeface="Gotham Rounded Light" charset="0"/>
                      </a:endParaRPr>
                    </a:p>
                  </a:txBody>
                  <a:tcPr marL="36000" marR="36000" marT="0" marB="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l" fontAlgn="t"/>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Total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100%</a:t>
                      </a:r>
                    </a:p>
                  </a:txBody>
                  <a:tcPr marL="36000" marR="36000" marT="0" marB="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550404"/>
                  </a:ext>
                </a:extLst>
              </a:tr>
            </a:tbl>
          </a:graphicData>
        </a:graphic>
      </p:graphicFrame>
      <p:sp>
        <p:nvSpPr>
          <p:cNvPr id="9"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bg1"/>
                </a:solidFill>
                <a:latin typeface="Gotham Rounded Book" pitchFamily="2" charset="0"/>
              </a:rPr>
              <a:t>© 201</a:t>
            </a:r>
            <a:r>
              <a:rPr lang="en-AU" sz="600" dirty="0">
                <a:solidFill>
                  <a:schemeClr val="bg1"/>
                </a:solidFill>
                <a:latin typeface="Gotham Rounded Book" pitchFamily="2" charset="0"/>
              </a:rPr>
              <a:t>9</a:t>
            </a:r>
            <a:r>
              <a:rPr lang="sk-SK" sz="600" dirty="0">
                <a:solidFill>
                  <a:schemeClr val="bg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390980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9147223"/>
              </p:ext>
            </p:extLst>
          </p:nvPr>
        </p:nvGraphicFramePr>
        <p:xfrm>
          <a:off x="5126688" y="1407676"/>
          <a:ext cx="3466391" cy="2529720"/>
        </p:xfrm>
        <a:graphic>
          <a:graphicData uri="http://schemas.openxmlformats.org/drawingml/2006/table">
            <a:tbl>
              <a:tblPr/>
              <a:tblGrid>
                <a:gridCol w="233268">
                  <a:extLst>
                    <a:ext uri="{9D8B030D-6E8A-4147-A177-3AD203B41FA5}">
                      <a16:colId xmlns:a16="http://schemas.microsoft.com/office/drawing/2014/main" val="20000"/>
                    </a:ext>
                  </a:extLst>
                </a:gridCol>
                <a:gridCol w="1132123">
                  <a:extLst>
                    <a:ext uri="{9D8B030D-6E8A-4147-A177-3AD203B41FA5}">
                      <a16:colId xmlns:a16="http://schemas.microsoft.com/office/drawing/2014/main" val="20001"/>
                    </a:ext>
                  </a:extLst>
                </a:gridCol>
                <a:gridCol w="659540">
                  <a:extLst>
                    <a:ext uri="{9D8B030D-6E8A-4147-A177-3AD203B41FA5}">
                      <a16:colId xmlns:a16="http://schemas.microsoft.com/office/drawing/2014/main" val="20003"/>
                    </a:ext>
                  </a:extLst>
                </a:gridCol>
                <a:gridCol w="720730">
                  <a:extLst>
                    <a:ext uri="{9D8B030D-6E8A-4147-A177-3AD203B41FA5}">
                      <a16:colId xmlns:a16="http://schemas.microsoft.com/office/drawing/2014/main" val="20005"/>
                    </a:ext>
                  </a:extLst>
                </a:gridCol>
                <a:gridCol w="720730">
                  <a:extLst>
                    <a:ext uri="{9D8B030D-6E8A-4147-A177-3AD203B41FA5}">
                      <a16:colId xmlns:a16="http://schemas.microsoft.com/office/drawing/2014/main" val="20004"/>
                    </a:ext>
                  </a:extLst>
                </a:gridCol>
              </a:tblGrid>
              <a:tr h="280800">
                <a:tc rowSpan="2">
                  <a:txBody>
                    <a:bodyPr/>
                    <a:lstStyle/>
                    <a:p>
                      <a:pPr algn="l" fontAlgn="ctr"/>
                      <a:r>
                        <a:rPr lang="en-US" sz="900" b="0" i="0" u="none" strike="noStrike" dirty="0">
                          <a:solidFill>
                            <a:srgbClr val="7F7F7F"/>
                          </a:solidFill>
                          <a:effectLst/>
                          <a:latin typeface="Gotham Rnd SSm Light" pitchFamily="50" charset="0"/>
                          <a:ea typeface="Arial Rounded MT Bold" charset="0"/>
                          <a:cs typeface="Arial Rounded MT Bold" charset="0"/>
                        </a:rPr>
                        <a:t> </a:t>
                      </a:r>
                    </a:p>
                  </a:txBody>
                  <a:tcPr marL="72000" marR="72000" marT="72000" marB="7200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Cumulative </a:t>
                      </a:r>
                      <a:b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b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premises ready</a:t>
                      </a:r>
                      <a:r>
                        <a:rPr lang="en-US" sz="700" b="0" i="0" u="none" strike="noStrike" baseline="0" dirty="0">
                          <a:solidFill>
                            <a:schemeClr val="tx1">
                              <a:lumMod val="50000"/>
                              <a:lumOff val="50000"/>
                            </a:schemeClr>
                          </a:solidFill>
                          <a:effectLst/>
                          <a:latin typeface="Gotham Rounded Book" pitchFamily="2" charset="0"/>
                          <a:ea typeface="Gotham Rounded Medium" charset="0"/>
                          <a:cs typeface="Gotham Medium" pitchFamily="50" charset="0"/>
                        </a:rPr>
                        <a:t> to connect</a:t>
                      </a:r>
                      <a:endPar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As at</a:t>
                      </a:r>
                    </a:p>
                  </a:txBody>
                  <a:tcPr marL="72000"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algn="ctr" fontAlgn="ctr"/>
                      <a:endParaRPr lang="en-US" sz="800" b="0" i="0" u="none" strike="noStrike" dirty="0">
                        <a:solidFill>
                          <a:schemeClr val="bg1"/>
                        </a:solidFill>
                        <a:effectLst/>
                        <a:latin typeface="Arial Rounded MT Bold" charset="0"/>
                        <a:ea typeface="Arial Rounded MT Bold" charset="0"/>
                        <a:cs typeface="Arial Rounded MT Bold" charset="0"/>
                      </a:endParaRPr>
                    </a:p>
                  </a:txBody>
                  <a:tcPr marL="72000" marR="72000" marT="72000" marB="72000" anchor="ctr">
                    <a:lnL w="9525" cap="flat" cmpd="sng" algn="ctr">
                      <a:solidFill>
                        <a:schemeClr val="bg1"/>
                      </a:solidFill>
                      <a:prstDash val="solid"/>
                      <a:round/>
                      <a:headEnd type="none" w="med" len="med"/>
                      <a:tailEnd type="none" w="med" len="med"/>
                    </a:lnL>
                    <a:lnR>
                      <a:noFill/>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280800">
                <a:tc vMerge="1">
                  <a:txBody>
                    <a:bodyPr/>
                    <a:lstStyle/>
                    <a:p>
                      <a:pPr algn="l" fontAlgn="ctr"/>
                      <a:endParaRPr lang="en-US" sz="800" b="0" i="0" u="none" strike="noStrike" dirty="0">
                        <a:solidFill>
                          <a:srgbClr val="7F7F7F"/>
                        </a:solidFill>
                        <a:effectLst/>
                        <a:latin typeface="Arial Rounded MT Bold" charset="0"/>
                        <a:ea typeface="Arial Rounded MT Bold" charset="0"/>
                        <a:cs typeface="Arial Rounded MT Bold" charset="0"/>
                      </a:endParaRPr>
                    </a:p>
                  </a:txBody>
                  <a:tcPr marL="72000" marR="72000" marT="72000" marB="72000" anchor="ctr">
                    <a:lnL>
                      <a:noFill/>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ctr"/>
                      <a:endParaRPr lang="en-US" sz="800" b="0" i="0" u="none" strike="noStrike" dirty="0">
                        <a:solidFill>
                          <a:schemeClr val="tx2"/>
                        </a:solidFill>
                        <a:effectLst/>
                        <a:latin typeface="Gotham Rounded Medium" charset="0"/>
                        <a:ea typeface="Gotham Rounded Medium" charset="0"/>
                        <a:cs typeface="Gotham Rounded Medium" charset="0"/>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31-Dec-17</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30-Jun-18</a:t>
                      </a:r>
                    </a:p>
                  </a:txBody>
                  <a:tcPr marL="36000" marR="36000" marT="36000" marB="36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31-Dec-18</a:t>
                      </a:r>
                    </a:p>
                  </a:txBody>
                  <a:tcPr marL="36000" marR="36000" marT="36000" marB="36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0800">
                <a:tc>
                  <a:txBody>
                    <a:bodyPr/>
                    <a:lstStyle/>
                    <a:p>
                      <a:pPr algn="l" fontAlgn="b"/>
                      <a:endParaRPr lang="en-US" sz="900" b="0" i="0" u="none" strike="noStrike" dirty="0">
                        <a:solidFill>
                          <a:srgbClr val="7F7F7F"/>
                        </a:solidFill>
                        <a:effectLst/>
                        <a:latin typeface="Gotham Rnd SSm Light" pitchFamily="50"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 Satellite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424,184</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430,449</a:t>
                      </a:r>
                    </a:p>
                  </a:txBody>
                  <a:tcPr marL="72000" marR="72000" marT="72000" marB="72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436,580</a:t>
                      </a:r>
                    </a:p>
                  </a:txBody>
                  <a:tcPr marL="72000" marR="72000" marT="72000" marB="72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800">
                <a:tc>
                  <a:txBody>
                    <a:bodyPr/>
                    <a:lstStyle/>
                    <a:p>
                      <a:pPr algn="l" fontAlgn="b"/>
                      <a:endParaRPr lang="en-US" sz="900" b="0" i="0" u="none" strike="noStrike" dirty="0">
                        <a:solidFill>
                          <a:srgbClr val="7F7F7F"/>
                        </a:solidFill>
                        <a:effectLst/>
                        <a:latin typeface="Gotham Rnd SSm Light" pitchFamily="50"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Fixed</a:t>
                      </a:r>
                      <a:r>
                        <a:rPr lang="en-US" sz="700" b="0" i="0" u="none" strike="noStrike" kern="1200" baseline="0" dirty="0">
                          <a:solidFill>
                            <a:schemeClr val="tx1">
                              <a:lumMod val="50000"/>
                              <a:lumOff val="50000"/>
                            </a:schemeClr>
                          </a:solidFill>
                          <a:effectLst/>
                          <a:latin typeface="Gotham Rounded Book" pitchFamily="2" charset="0"/>
                          <a:ea typeface="Gotham Rounded Light" charset="0"/>
                          <a:cs typeface="Gotham Rounded Light" charset="0"/>
                        </a:rPr>
                        <a:t> Wireless</a:t>
                      </a:r>
                      <a:endPar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565,557</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609,913</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632,733</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0800">
                <a:tc>
                  <a:txBody>
                    <a:bodyPr/>
                    <a:lstStyle/>
                    <a:p>
                      <a:pPr algn="l" fontAlgn="b"/>
                      <a:endParaRPr lang="en-US" sz="900" b="0" i="0" u="none" strike="noStrike" dirty="0">
                        <a:solidFill>
                          <a:srgbClr val="7F7F7F"/>
                        </a:solidFill>
                        <a:effectLst/>
                        <a:latin typeface="Gotham Rnd SSm Light" pitchFamily="50"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HFC</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442,419</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498,333</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1,095,351</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0800">
                <a:tc>
                  <a:txBody>
                    <a:bodyPr/>
                    <a:lstStyle/>
                    <a:p>
                      <a:pPr algn="l" fontAlgn="b"/>
                      <a:endParaRPr lang="en-US" sz="900" b="0" i="0" u="none" strike="noStrike" dirty="0">
                        <a:solidFill>
                          <a:srgbClr val="7F7F7F"/>
                        </a:solidFill>
                        <a:effectLst/>
                        <a:latin typeface="Gotham Rnd SSm Light" pitchFamily="50"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FTTC</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75,387</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260,189</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323695"/>
                  </a:ext>
                </a:extLst>
              </a:tr>
              <a:tr h="280800">
                <a:tc>
                  <a:txBody>
                    <a:bodyPr/>
                    <a:lstStyle/>
                    <a:p>
                      <a:pPr algn="l" fontAlgn="b"/>
                      <a:endParaRPr lang="en-US" sz="900" b="0" i="0" u="none" strike="noStrike" dirty="0">
                        <a:solidFill>
                          <a:srgbClr val="7F7F7F"/>
                        </a:solidFill>
                        <a:effectLst/>
                        <a:latin typeface="Gotham Rnd SSm Light" pitchFamily="50"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FTTN</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3,114,076</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3,753,616</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3,935,096</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0800">
                <a:tc>
                  <a:txBody>
                    <a:bodyPr/>
                    <a:lstStyle/>
                    <a:p>
                      <a:pPr algn="l" fontAlgn="b"/>
                      <a:endParaRPr lang="en-US" sz="900" b="0" i="0" u="none" strike="noStrike" dirty="0">
                        <a:solidFill>
                          <a:srgbClr val="7F7F7F"/>
                        </a:solidFill>
                        <a:effectLst/>
                        <a:latin typeface="Gotham Rnd SSm Light" pitchFamily="50"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FTTP</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1,591,036</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1,669,140</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1,739,916</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800">
                <a:tc>
                  <a:txBody>
                    <a:bodyPr/>
                    <a:lstStyle/>
                    <a:p>
                      <a:pPr algn="l" fontAlgn="b"/>
                      <a:endParaRPr lang="en-US" sz="900" b="0" i="0" u="none" strike="noStrike" dirty="0">
                        <a:solidFill>
                          <a:srgbClr val="7F7F7F"/>
                        </a:solidFill>
                        <a:effectLst/>
                        <a:latin typeface="Gotham Rnd SSm Light" pitchFamily="50" charset="0"/>
                        <a:ea typeface="Arial Rounded MT Bold" charset="0"/>
                        <a:cs typeface="Arial Rounded MT Bold" charset="0"/>
                      </a:endParaRPr>
                    </a:p>
                  </a:txBody>
                  <a:tcPr marL="72000" marR="72000" marT="72000" marB="72000" anchor="ctr">
                    <a:lnL>
                      <a:noFill/>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Total</a:t>
                      </a:r>
                    </a:p>
                  </a:txBody>
                  <a:tcPr marL="72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6,137,272</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7,036,838</a:t>
                      </a:r>
                    </a:p>
                  </a:txBody>
                  <a:tcPr marL="72000" marR="72000" marT="72000" marB="72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8,099,865</a:t>
                      </a:r>
                    </a:p>
                  </a:txBody>
                  <a:tcPr marL="72000" marR="72000" marT="72000" marB="72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2306001009"/>
              </p:ext>
            </p:extLst>
          </p:nvPr>
        </p:nvGraphicFramePr>
        <p:xfrm>
          <a:off x="266931" y="897941"/>
          <a:ext cx="4895969" cy="343247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94BE14F3-C6AB-4D35-A37F-7EDAC54E8A80}"/>
              </a:ext>
            </a:extLst>
          </p:cNvPr>
          <p:cNvSpPr>
            <a:spLocks noGrp="1"/>
          </p:cNvSpPr>
          <p:nvPr>
            <p:ph type="title"/>
          </p:nvPr>
        </p:nvSpPr>
        <p:spPr/>
        <p:txBody>
          <a:bodyPr/>
          <a:lstStyle/>
          <a:p>
            <a:r>
              <a:rPr lang="en-GB" dirty="0">
                <a:latin typeface="Gotham Rounded Book" pitchFamily="2" charset="0"/>
              </a:rPr>
              <a:t>Premises ready to connect</a:t>
            </a:r>
          </a:p>
        </p:txBody>
      </p:sp>
      <p:sp>
        <p:nvSpPr>
          <p:cNvPr id="6"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bg1"/>
                </a:solidFill>
                <a:latin typeface="Gotham Rounded Book" pitchFamily="2" charset="0"/>
              </a:rPr>
              <a:t>© 201</a:t>
            </a:r>
            <a:r>
              <a:rPr lang="en-AU" sz="600" dirty="0">
                <a:solidFill>
                  <a:schemeClr val="bg1"/>
                </a:solidFill>
                <a:latin typeface="Gotham Rounded Book" pitchFamily="2" charset="0"/>
              </a:rPr>
              <a:t>9</a:t>
            </a:r>
            <a:r>
              <a:rPr lang="sk-SK" sz="600" dirty="0">
                <a:solidFill>
                  <a:schemeClr val="bg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367063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7177099"/>
              </p:ext>
            </p:extLst>
          </p:nvPr>
        </p:nvGraphicFramePr>
        <p:xfrm>
          <a:off x="5582708" y="1308405"/>
          <a:ext cx="3021542" cy="2920534"/>
        </p:xfrm>
        <a:graphic>
          <a:graphicData uri="http://schemas.openxmlformats.org/drawingml/2006/table">
            <a:tbl>
              <a:tblPr/>
              <a:tblGrid>
                <a:gridCol w="188327">
                  <a:extLst>
                    <a:ext uri="{9D8B030D-6E8A-4147-A177-3AD203B41FA5}">
                      <a16:colId xmlns:a16="http://schemas.microsoft.com/office/drawing/2014/main" val="20000"/>
                    </a:ext>
                  </a:extLst>
                </a:gridCol>
                <a:gridCol w="1067555">
                  <a:extLst>
                    <a:ext uri="{9D8B030D-6E8A-4147-A177-3AD203B41FA5}">
                      <a16:colId xmlns:a16="http://schemas.microsoft.com/office/drawing/2014/main" val="20001"/>
                    </a:ext>
                  </a:extLst>
                </a:gridCol>
                <a:gridCol w="882830">
                  <a:extLst>
                    <a:ext uri="{9D8B030D-6E8A-4147-A177-3AD203B41FA5}">
                      <a16:colId xmlns:a16="http://schemas.microsoft.com/office/drawing/2014/main" val="20002"/>
                    </a:ext>
                  </a:extLst>
                </a:gridCol>
                <a:gridCol w="882830">
                  <a:extLst>
                    <a:ext uri="{9D8B030D-6E8A-4147-A177-3AD203B41FA5}">
                      <a16:colId xmlns:a16="http://schemas.microsoft.com/office/drawing/2014/main" val="20003"/>
                    </a:ext>
                  </a:extLst>
                </a:gridCol>
              </a:tblGrid>
              <a:tr h="264688">
                <a:tc rowSpan="2">
                  <a:txBody>
                    <a:bodyPr/>
                    <a:lstStyle/>
                    <a:p>
                      <a:pPr algn="l" fontAlgn="b"/>
                      <a:r>
                        <a:rPr lang="en-US" sz="700" b="0" i="0" u="none" strike="noStrike"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fontAlgn="b"/>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 </a:t>
                      </a:r>
                    </a:p>
                    <a:p>
                      <a:pPr algn="l"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$m</a:t>
                      </a:r>
                    </a:p>
                  </a:txBody>
                  <a:tcPr marL="72000" marR="72000" marT="72000" marB="72000" anchor="b">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6 months to</a:t>
                      </a:r>
                    </a:p>
                  </a:txBody>
                  <a:tcPr marL="0" marR="0" marT="0" marB="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273654">
                <a:tc vMerge="1">
                  <a:txBody>
                    <a:bodyPr/>
                    <a:lstStyle/>
                    <a:p>
                      <a:pPr algn="l" fontAlgn="b"/>
                      <a:endParaRPr lang="en-US" sz="800" b="0" i="0" u="none" strike="noStrike" dirty="0">
                        <a:solidFill>
                          <a:srgbClr val="7F7F7F"/>
                        </a:solidFill>
                        <a:effectLst/>
                        <a:latin typeface="Arial Rounded MT Bold" charset="0"/>
                        <a:ea typeface="Arial Rounded MT Bold" charset="0"/>
                        <a:cs typeface="Arial Rounded MT Bold" charset="0"/>
                      </a:endParaRPr>
                    </a:p>
                  </a:txBody>
                  <a:tcPr marL="72000" marR="72000" marT="72000" marB="72000" anchor="ctr">
                    <a:lnL>
                      <a:noFill/>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fontAlgn="ctr"/>
                      <a:endParaRPr lang="en-US" sz="800" b="0" i="0" u="none" strike="noStrike" dirty="0">
                        <a:solidFill>
                          <a:schemeClr val="tx2"/>
                        </a:solidFill>
                        <a:effectLst/>
                        <a:latin typeface="Gotham Rounded Medium" charset="0"/>
                        <a:ea typeface="Gotham Rounded Medium" charset="0"/>
                        <a:cs typeface="Gotham Rounded Medium"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31-Dec-17</a:t>
                      </a:r>
                    </a:p>
                  </a:txBody>
                  <a:tcPr marL="0" marR="0" marT="0" marB="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31-Dec-18</a:t>
                      </a:r>
                    </a:p>
                  </a:txBody>
                  <a:tcPr marL="0" marR="0" marT="0"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4688">
                <a:tc>
                  <a:txBody>
                    <a:bodyPr/>
                    <a:lstStyle/>
                    <a:p>
                      <a:pPr algn="l" fontAlgn="b"/>
                      <a:endParaRPr lang="en-US" sz="7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46E21"/>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Common Capex</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318</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279</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4688">
                <a:tc>
                  <a:txBody>
                    <a:bodyPr/>
                    <a:lstStyle/>
                    <a:p>
                      <a:pPr marL="0" algn="l" defTabSz="457200" rtl="0" eaLnBrk="1" fontAlgn="b" latinLnBrk="0" hangingPunct="1"/>
                      <a:endParaRPr lang="en-US" sz="700" b="0" i="0" u="none" strike="noStrike" kern="1200"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Satellite</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45</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43</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4688">
                <a:tc>
                  <a:txBody>
                    <a:bodyPr/>
                    <a:lstStyle/>
                    <a:p>
                      <a:pPr algn="l" fontAlgn="b"/>
                      <a:endParaRPr lang="en-US" sz="7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ECA33"/>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Fixed Wireless</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159</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204</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64688">
                <a:tc>
                  <a:txBody>
                    <a:bodyPr/>
                    <a:lstStyle/>
                    <a:p>
                      <a:pPr algn="l" fontAlgn="b"/>
                      <a:endParaRPr lang="en-US" sz="7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HFC</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746</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836</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4688">
                <a:tc>
                  <a:txBody>
                    <a:bodyPr/>
                    <a:lstStyle/>
                    <a:p>
                      <a:pPr algn="l" fontAlgn="b"/>
                      <a:endParaRPr lang="en-US" sz="7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alpha val="69804"/>
                      </a:schemeClr>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FTTC</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266</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674</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64688">
                <a:tc>
                  <a:txBody>
                    <a:bodyPr/>
                    <a:lstStyle/>
                    <a:p>
                      <a:pPr algn="l" fontAlgn="b"/>
                      <a:endParaRPr lang="en-US" sz="7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FTTN</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883</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564</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64688">
                <a:tc>
                  <a:txBody>
                    <a:bodyPr/>
                    <a:lstStyle/>
                    <a:p>
                      <a:pPr algn="l" fontAlgn="b"/>
                      <a:endParaRPr lang="en-US" sz="7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5CA0"/>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Transit</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245</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115</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64688">
                <a:tc>
                  <a:txBody>
                    <a:bodyPr/>
                    <a:lstStyle/>
                    <a:p>
                      <a:pPr algn="l" fontAlgn="b"/>
                      <a:endParaRPr lang="en-US" sz="7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l" defTabSz="457200" rtl="0" eaLnBrk="1" fontAlgn="t"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FTTP</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175</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193</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64688">
                <a:tc>
                  <a:txBody>
                    <a:bodyPr/>
                    <a:lstStyle/>
                    <a:p>
                      <a:pPr algn="l" fontAlgn="b"/>
                      <a:endParaRPr lang="en-US" sz="700" b="0" i="0" u="none" strike="noStrike" dirty="0">
                        <a:solidFill>
                          <a:srgbClr val="7F7F7F"/>
                        </a:solidFill>
                        <a:effectLst/>
                        <a:latin typeface="Gotham Rounded Book" pitchFamily="2" charset="0"/>
                        <a:ea typeface="Gotham Rounded Medium" charset="0"/>
                        <a:cs typeface="Gotham Rounded Medium" charset="0"/>
                      </a:endParaRP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Total </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7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 2,837</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7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2,908</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graphicFrame>
        <p:nvGraphicFramePr>
          <p:cNvPr id="6" name="Chart 5">
            <a:extLst>
              <a:ext uri="{FF2B5EF4-FFF2-40B4-BE49-F238E27FC236}">
                <a16:creationId xmlns:a16="http://schemas.microsoft.com/office/drawing/2014/main" id="{00000000-0008-0000-0400-000021000000}"/>
              </a:ext>
            </a:extLst>
          </p:cNvPr>
          <p:cNvGraphicFramePr>
            <a:graphicFrameLocks/>
          </p:cNvGraphicFramePr>
          <p:nvPr>
            <p:extLst>
              <p:ext uri="{D42A27DB-BD31-4B8C-83A1-F6EECF244321}">
                <p14:modId xmlns:p14="http://schemas.microsoft.com/office/powerpoint/2010/main" val="2513535379"/>
              </p:ext>
            </p:extLst>
          </p:nvPr>
        </p:nvGraphicFramePr>
        <p:xfrm>
          <a:off x="153352" y="859943"/>
          <a:ext cx="5327780" cy="368326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CC168DB1-9799-46BD-8F47-62AFA3E6AD72}"/>
              </a:ext>
            </a:extLst>
          </p:cNvPr>
          <p:cNvSpPr>
            <a:spLocks noGrp="1"/>
          </p:cNvSpPr>
          <p:nvPr>
            <p:ph type="title"/>
          </p:nvPr>
        </p:nvSpPr>
        <p:spPr/>
        <p:txBody>
          <a:bodyPr/>
          <a:lstStyle/>
          <a:p>
            <a:r>
              <a:rPr lang="en-GB" dirty="0">
                <a:latin typeface="Gotham Rounded Book" pitchFamily="2" charset="0"/>
              </a:rPr>
              <a:t>Capital expenditure</a:t>
            </a:r>
          </a:p>
        </p:txBody>
      </p:sp>
      <p:sp>
        <p:nvSpPr>
          <p:cNvPr id="7"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bg1"/>
                </a:solidFill>
                <a:latin typeface="Gotham Rounded Book" pitchFamily="2" charset="0"/>
              </a:rPr>
              <a:t>© 201</a:t>
            </a:r>
            <a:r>
              <a:rPr lang="en-AU" sz="600" dirty="0">
                <a:solidFill>
                  <a:schemeClr val="bg1"/>
                </a:solidFill>
                <a:latin typeface="Gotham Rounded Book" pitchFamily="2" charset="0"/>
              </a:rPr>
              <a:t>9</a:t>
            </a:r>
            <a:r>
              <a:rPr lang="sk-SK" sz="600" dirty="0">
                <a:solidFill>
                  <a:schemeClr val="bg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377578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70927888"/>
              </p:ext>
            </p:extLst>
          </p:nvPr>
        </p:nvGraphicFramePr>
        <p:xfrm>
          <a:off x="5326910" y="1098625"/>
          <a:ext cx="3425866" cy="3045600"/>
        </p:xfrm>
        <a:graphic>
          <a:graphicData uri="http://schemas.openxmlformats.org/drawingml/2006/table">
            <a:tbl>
              <a:tblPr/>
              <a:tblGrid>
                <a:gridCol w="213505">
                  <a:extLst>
                    <a:ext uri="{9D8B030D-6E8A-4147-A177-3AD203B41FA5}">
                      <a16:colId xmlns:a16="http://schemas.microsoft.com/office/drawing/2014/main" val="20000"/>
                    </a:ext>
                  </a:extLst>
                </a:gridCol>
                <a:gridCol w="1096225">
                  <a:extLst>
                    <a:ext uri="{9D8B030D-6E8A-4147-A177-3AD203B41FA5}">
                      <a16:colId xmlns:a16="http://schemas.microsoft.com/office/drawing/2014/main" val="20001"/>
                    </a:ext>
                  </a:extLst>
                </a:gridCol>
                <a:gridCol w="664732">
                  <a:extLst>
                    <a:ext uri="{9D8B030D-6E8A-4147-A177-3AD203B41FA5}">
                      <a16:colId xmlns:a16="http://schemas.microsoft.com/office/drawing/2014/main" val="20002"/>
                    </a:ext>
                  </a:extLst>
                </a:gridCol>
                <a:gridCol w="725702">
                  <a:extLst>
                    <a:ext uri="{9D8B030D-6E8A-4147-A177-3AD203B41FA5}">
                      <a16:colId xmlns:a16="http://schemas.microsoft.com/office/drawing/2014/main" val="3723485199"/>
                    </a:ext>
                  </a:extLst>
                </a:gridCol>
                <a:gridCol w="725702">
                  <a:extLst>
                    <a:ext uri="{9D8B030D-6E8A-4147-A177-3AD203B41FA5}">
                      <a16:colId xmlns:a16="http://schemas.microsoft.com/office/drawing/2014/main" val="20003"/>
                    </a:ext>
                  </a:extLst>
                </a:gridCol>
              </a:tblGrid>
              <a:tr h="280800">
                <a:tc rowSpan="2">
                  <a:txBody>
                    <a:bodyPr/>
                    <a:lstStyle/>
                    <a:p>
                      <a:pPr algn="l" fontAlgn="b"/>
                      <a:r>
                        <a:rPr lang="en-US" sz="800" b="0" i="0" u="none" strike="noStrike" kern="1200" dirty="0">
                          <a:solidFill>
                            <a:schemeClr val="accent5"/>
                          </a:solidFill>
                          <a:effectLst/>
                          <a:latin typeface="Gotham Rounded Book" pitchFamily="2" charset="0"/>
                          <a:ea typeface="Gotham Rounded Light" charset="0"/>
                          <a:cs typeface="Gotham Rounded Light" charset="0"/>
                        </a:rPr>
                        <a:t> </a:t>
                      </a:r>
                    </a:p>
                    <a:p>
                      <a:pPr algn="l" fontAlgn="b"/>
                      <a:r>
                        <a:rPr lang="en-US" sz="800" b="0" i="0" u="none" strike="noStrike" kern="1200" dirty="0">
                          <a:solidFill>
                            <a:schemeClr val="accent5"/>
                          </a:solidFill>
                          <a:effectLst/>
                          <a:latin typeface="Gotham Rounded Book" pitchFamily="2" charset="0"/>
                          <a:ea typeface="Gotham Rounded Light" charset="0"/>
                          <a:cs typeface="Gotham Rounded Light" charset="0"/>
                        </a:rPr>
                        <a:t> </a:t>
                      </a:r>
                    </a:p>
                  </a:txBody>
                  <a:tcPr marL="72000" marR="72000" marT="72000" marB="72000"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fontAlgn="b"/>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 </a:t>
                      </a:r>
                    </a:p>
                    <a:p>
                      <a:pPr algn="l" fontAlgn="ct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a:t>
                      </a:r>
                    </a:p>
                  </a:txBody>
                  <a:tcPr marL="72000" marR="72000" marT="72000" marB="72000" anchor="b">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Life-to-date</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algn="ctr" fontAlgn="ctr"/>
                      <a:endParaRPr lang="en-US" sz="800" b="0" i="0" u="none" strike="noStrike" dirty="0">
                        <a:solidFill>
                          <a:schemeClr val="bg1"/>
                        </a:solidFill>
                        <a:effectLst/>
                        <a:latin typeface="Arial Rounded MT Bold" charset="0"/>
                        <a:ea typeface="Arial Rounded MT Bold" charset="0"/>
                        <a:cs typeface="Arial Rounded MT Bold" charset="0"/>
                      </a:endParaRPr>
                    </a:p>
                  </a:txBody>
                  <a:tcPr marL="72000" marR="72000" marT="72000" marB="7200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280800">
                <a:tc vMerge="1">
                  <a:txBody>
                    <a:bodyPr/>
                    <a:lstStyle/>
                    <a:p>
                      <a:pPr algn="l" fontAlgn="b"/>
                      <a:endParaRPr lang="en-US" sz="800" b="0" i="0" u="none" strike="noStrike" dirty="0">
                        <a:solidFill>
                          <a:schemeClr val="accent5"/>
                        </a:solidFill>
                        <a:effectLst/>
                        <a:latin typeface="Gotham Rounded Medium" charset="0"/>
                        <a:ea typeface="Gotham Rounded Medium" charset="0"/>
                        <a:cs typeface="Gotham Rounded Medium" charset="0"/>
                      </a:endParaRPr>
                    </a:p>
                  </a:txBody>
                  <a:tcPr marL="72000" marR="72000" marT="72000" marB="72000" anchor="ctr">
                    <a:lnL>
                      <a:noFill/>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ctr"/>
                      <a:endParaRPr lang="en-US" sz="800" b="0" i="0" u="none" strike="noStrike" dirty="0">
                        <a:solidFill>
                          <a:schemeClr val="accent1"/>
                        </a:solidFill>
                        <a:effectLst/>
                        <a:latin typeface="Gotham Rounded Medium" charset="0"/>
                        <a:ea typeface="Gotham Rounded Medium" charset="0"/>
                        <a:cs typeface="Gotham Rounded Medium"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31-Dec-17</a:t>
                      </a:r>
                    </a:p>
                  </a:txBody>
                  <a:tcPr marL="36000" marR="36000" marT="36000" marB="36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30-Jun-18</a:t>
                      </a:r>
                    </a:p>
                  </a:txBody>
                  <a:tcPr marL="36000" marR="36000" marT="36000" marB="360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Medium" pitchFamily="50" charset="0"/>
                        </a:rPr>
                        <a:t>31-Dec-18</a:t>
                      </a:r>
                    </a:p>
                  </a:txBody>
                  <a:tcPr marL="36000" marR="3600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000">
                <a:tc>
                  <a:txBody>
                    <a:bodyPr/>
                    <a:lstStyle/>
                    <a:p>
                      <a:pPr algn="ctr" fontAlgn="b"/>
                      <a:r>
                        <a:rPr lang="en-US" sz="800" b="0" i="0" u="none" strike="noStrike"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FTTP Brownfields</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4,392</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4,401</a:t>
                      </a:r>
                    </a:p>
                  </a:txBody>
                  <a:tcPr marL="72000" marR="72000" marT="72000" marB="720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4,403</a:t>
                      </a:r>
                    </a:p>
                  </a:txBody>
                  <a:tcPr marL="72000" marR="72000" marT="72000" marB="72000" anchor="ctr">
                    <a:lnL w="9525" cap="flat" cmpd="sng" algn="ctr">
                      <a:no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4000">
                <a:tc>
                  <a:txBody>
                    <a:bodyPr/>
                    <a:lstStyle/>
                    <a:p>
                      <a:pPr algn="l" fontAlgn="b"/>
                      <a:r>
                        <a:rPr lang="en-US" sz="800" b="0" i="0" u="none" strike="noStrike"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FTTP Greenfields</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2,264</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2,255</a:t>
                      </a:r>
                    </a:p>
                  </a:txBody>
                  <a:tcPr marL="72000" marR="72000" marT="72000" marB="720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2,209</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4000">
                <a:tc>
                  <a:txBody>
                    <a:bodyPr/>
                    <a:lstStyle/>
                    <a:p>
                      <a:pPr algn="l" fontAlgn="b"/>
                      <a:r>
                        <a:rPr lang="en-US" sz="800" b="0" i="0" u="none" strike="noStrike"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FTTN</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2,222</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2,244</a:t>
                      </a:r>
                    </a:p>
                  </a:txBody>
                  <a:tcPr marL="72000" marR="72000" marT="72000" marB="720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2,259</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4000">
                <a:tc>
                  <a:txBody>
                    <a:bodyPr/>
                    <a:lstStyle/>
                    <a:p>
                      <a:pPr algn="l" fontAlgn="b"/>
                      <a:endParaRPr lang="en-US" sz="8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FTTC</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n/r</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n/r</a:t>
                      </a:r>
                    </a:p>
                  </a:txBody>
                  <a:tcPr marL="72000" marR="72000" marT="72000" marB="720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3,058</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4211266"/>
                  </a:ext>
                </a:extLst>
              </a:tr>
              <a:tr h="414000">
                <a:tc>
                  <a:txBody>
                    <a:bodyPr/>
                    <a:lstStyle/>
                    <a:p>
                      <a:pPr algn="l" fontAlgn="b"/>
                      <a:endParaRPr lang="en-US" sz="8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HFC</a:t>
                      </a: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2,403</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74295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2,412</a:t>
                      </a:r>
                    </a:p>
                  </a:txBody>
                  <a:tcPr marL="72000" marR="72000" marT="72000" marB="720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74295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2,466</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4000">
                <a:tc>
                  <a:txBody>
                    <a:bodyPr/>
                    <a:lstStyle/>
                    <a:p>
                      <a:pPr algn="l" fontAlgn="b"/>
                      <a:r>
                        <a:rPr lang="en-US" sz="800" b="0" i="0" u="none" strike="noStrike"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ECA33"/>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Fixed</a:t>
                      </a:r>
                      <a:r>
                        <a:rPr lang="en-US" sz="800" b="0" i="0" u="none" strike="noStrike" baseline="0" dirty="0">
                          <a:solidFill>
                            <a:schemeClr val="tx1">
                              <a:lumMod val="50000"/>
                              <a:lumOff val="50000"/>
                            </a:schemeClr>
                          </a:solidFill>
                          <a:effectLst/>
                          <a:latin typeface="Gotham Rounded Book" pitchFamily="2" charset="0"/>
                          <a:ea typeface="Gotham Rounded Light" charset="0"/>
                          <a:cs typeface="Gotham Rounded Light" charset="0"/>
                        </a:rPr>
                        <a:t> Wireless</a:t>
                      </a:r>
                      <a:endPar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endParaRPr>
                    </a:p>
                  </a:txBody>
                  <a:tcPr marL="72000" marR="72000" marT="72000" marB="7200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3,645</a:t>
                      </a:r>
                    </a:p>
                  </a:txBody>
                  <a:tcPr marL="72000" marR="72000" marT="72000" marB="7200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74295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3,757</a:t>
                      </a:r>
                    </a:p>
                  </a:txBody>
                  <a:tcPr marL="72000" marR="72000" marT="72000" marB="720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74295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3,800</a:t>
                      </a:r>
                    </a:p>
                  </a:txBody>
                  <a:tcPr marL="72000" marR="72000" marT="72000" marB="72000" anchor="ctr">
                    <a:lnL w="9525" cap="flat" cmpd="sng" algn="ctr">
                      <a:noFill/>
                      <a:prstDash val="solid"/>
                      <a:round/>
                      <a:headEnd type="none" w="med" len="med"/>
                      <a:tailEnd type="none" w="med" len="med"/>
                    </a:lnL>
                    <a:lnR>
                      <a:noFill/>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8" name="Chart 7">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2012362378"/>
              </p:ext>
            </p:extLst>
          </p:nvPr>
        </p:nvGraphicFramePr>
        <p:xfrm>
          <a:off x="346445" y="1291237"/>
          <a:ext cx="4685595" cy="285271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A1A443B8-6F83-4AE3-9574-A6393BE18E5C}"/>
              </a:ext>
            </a:extLst>
          </p:cNvPr>
          <p:cNvSpPr>
            <a:spLocks noGrp="1"/>
          </p:cNvSpPr>
          <p:nvPr>
            <p:ph type="title"/>
          </p:nvPr>
        </p:nvSpPr>
        <p:spPr/>
        <p:txBody>
          <a:bodyPr/>
          <a:lstStyle/>
          <a:p>
            <a:r>
              <a:rPr lang="en-GB" dirty="0">
                <a:latin typeface="Gotham Rounded Book" pitchFamily="2" charset="0"/>
              </a:rPr>
              <a:t>Cost per premises</a:t>
            </a:r>
          </a:p>
        </p:txBody>
      </p:sp>
      <p:sp>
        <p:nvSpPr>
          <p:cNvPr id="5"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bg1"/>
                </a:solidFill>
                <a:latin typeface="Gotham Rounded Book" pitchFamily="2" charset="0"/>
              </a:rPr>
              <a:t>© 201</a:t>
            </a:r>
            <a:r>
              <a:rPr lang="en-AU" sz="600" dirty="0">
                <a:solidFill>
                  <a:schemeClr val="bg1"/>
                </a:solidFill>
                <a:latin typeface="Gotham Rounded Book" pitchFamily="2" charset="0"/>
              </a:rPr>
              <a:t>9</a:t>
            </a:r>
            <a:r>
              <a:rPr lang="sk-SK" sz="600" dirty="0">
                <a:solidFill>
                  <a:schemeClr val="bg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395867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44308238"/>
              </p:ext>
            </p:extLst>
          </p:nvPr>
        </p:nvGraphicFramePr>
        <p:xfrm>
          <a:off x="5381631" y="1242591"/>
          <a:ext cx="3199899" cy="2851200"/>
        </p:xfrm>
        <a:graphic>
          <a:graphicData uri="http://schemas.openxmlformats.org/drawingml/2006/table">
            <a:tbl>
              <a:tblPr/>
              <a:tblGrid>
                <a:gridCol w="230546">
                  <a:extLst>
                    <a:ext uri="{9D8B030D-6E8A-4147-A177-3AD203B41FA5}">
                      <a16:colId xmlns:a16="http://schemas.microsoft.com/office/drawing/2014/main" val="20000"/>
                    </a:ext>
                  </a:extLst>
                </a:gridCol>
                <a:gridCol w="1450734">
                  <a:extLst>
                    <a:ext uri="{9D8B030D-6E8A-4147-A177-3AD203B41FA5}">
                      <a16:colId xmlns:a16="http://schemas.microsoft.com/office/drawing/2014/main" val="20001"/>
                    </a:ext>
                  </a:extLst>
                </a:gridCol>
                <a:gridCol w="702622">
                  <a:extLst>
                    <a:ext uri="{9D8B030D-6E8A-4147-A177-3AD203B41FA5}">
                      <a16:colId xmlns:a16="http://schemas.microsoft.com/office/drawing/2014/main" val="20002"/>
                    </a:ext>
                  </a:extLst>
                </a:gridCol>
                <a:gridCol w="815997">
                  <a:extLst>
                    <a:ext uri="{9D8B030D-6E8A-4147-A177-3AD203B41FA5}">
                      <a16:colId xmlns:a16="http://schemas.microsoft.com/office/drawing/2014/main" val="20003"/>
                    </a:ext>
                  </a:extLst>
                </a:gridCol>
              </a:tblGrid>
              <a:tr h="280800">
                <a:tc rowSpan="2">
                  <a:txBody>
                    <a:bodyPr/>
                    <a:lstStyle/>
                    <a:p>
                      <a:pPr algn="l" fontAlgn="b"/>
                      <a:r>
                        <a:rPr lang="en-US" sz="800" b="0" i="0" u="none" strike="noStrike"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b">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fontAlgn="b"/>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 </a:t>
                      </a:r>
                    </a:p>
                    <a:p>
                      <a:pPr algn="l"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$m</a:t>
                      </a:r>
                    </a:p>
                  </a:txBody>
                  <a:tcPr marL="72000" marR="72000" marT="7200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6 months</a:t>
                      </a:r>
                      <a:r>
                        <a:rPr lang="en-US" sz="800" b="0" i="0" u="none" strike="noStrike" baseline="0" dirty="0">
                          <a:solidFill>
                            <a:schemeClr val="tx1">
                              <a:lumMod val="50000"/>
                              <a:lumOff val="50000"/>
                            </a:schemeClr>
                          </a:solidFill>
                          <a:effectLst/>
                          <a:latin typeface="Gotham Rounded Book" pitchFamily="2" charset="0"/>
                          <a:ea typeface="Gotham Rounded Medium" charset="0"/>
                          <a:cs typeface="Gotham Medium" pitchFamily="50" charset="0"/>
                        </a:rPr>
                        <a:t> to</a:t>
                      </a:r>
                      <a:endParaRPr lang="en-US" sz="8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280800">
                <a:tc vMerge="1">
                  <a:txBody>
                    <a:bodyPr/>
                    <a:lstStyle/>
                    <a:p>
                      <a:pPr algn="l" fontAlgn="b"/>
                      <a:endParaRPr lang="en-US" sz="800" b="0" i="0" u="none" strike="noStrike" dirty="0">
                        <a:solidFill>
                          <a:srgbClr val="7F7F7F"/>
                        </a:solidFill>
                        <a:effectLst/>
                        <a:latin typeface="Arial Rounded MT Bold" charset="0"/>
                        <a:ea typeface="Arial Rounded MT Bold" charset="0"/>
                        <a:cs typeface="Arial Rounded MT Bold" charset="0"/>
                      </a:endParaRPr>
                    </a:p>
                  </a:txBody>
                  <a:tcPr marL="72000" marR="72000" marT="72000" marB="72000" anchor="b">
                    <a:lnL>
                      <a:noFill/>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fontAlgn="ctr"/>
                      <a:endParaRPr lang="en-US" sz="800" b="0" i="0" u="none" strike="noStrike" dirty="0">
                        <a:solidFill>
                          <a:schemeClr val="tx2"/>
                        </a:solidFill>
                        <a:effectLst/>
                        <a:latin typeface="Gotham Rounded Medium" charset="0"/>
                        <a:ea typeface="Gotham Rounded Medium" charset="0"/>
                        <a:cs typeface="Gotham Rounded Medium"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31-Dec-17</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Medium" pitchFamily="50" charset="0"/>
                        </a:rPr>
                        <a:t>31-Dec-18</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1600">
                <a:tc>
                  <a:txBody>
                    <a:bodyPr/>
                    <a:lstStyle/>
                    <a:p>
                      <a:pPr marL="0" algn="l" defTabSz="457200" rtl="0" eaLnBrk="1" fontAlgn="ctr" latinLnBrk="0" hangingPunct="1"/>
                      <a:r>
                        <a:rPr lang="en-US" sz="800" b="0" i="0" u="none" strike="noStrike" kern="1200"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21327E"/>
                    </a:solidFill>
                  </a:tcPr>
                </a:tc>
                <a:tc>
                  <a:txBody>
                    <a:bodyPr/>
                    <a:lstStyle/>
                    <a:p>
                      <a:pPr algn="l" fontAlgn="ctr"/>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Direct network costs</a:t>
                      </a:r>
                      <a:endPar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329</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359</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600">
                <a:tc>
                  <a:txBody>
                    <a:bodyPr/>
                    <a:lstStyle/>
                    <a:p>
                      <a:pPr algn="l" fontAlgn="ctr"/>
                      <a:endParaRPr lang="en-US" sz="8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9FE3"/>
                    </a:solidFill>
                  </a:tcPr>
                </a:tc>
                <a:tc>
                  <a:txBody>
                    <a:bodyPr/>
                    <a:lstStyle/>
                    <a:p>
                      <a:pPr algn="l"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Employee benefits</a:t>
                      </a:r>
                      <a:r>
                        <a:rPr lang="en-US" sz="800" b="0" i="0" u="none" strike="noStrike" baseline="0" dirty="0">
                          <a:solidFill>
                            <a:schemeClr val="tx1">
                              <a:lumMod val="50000"/>
                              <a:lumOff val="50000"/>
                            </a:schemeClr>
                          </a:solidFill>
                          <a:effectLst/>
                          <a:latin typeface="Gotham Rounded Book" pitchFamily="2" charset="0"/>
                          <a:ea typeface="Gotham Rounded Light" charset="0"/>
                          <a:cs typeface="Gotham Rounded Light" charset="0"/>
                        </a:rPr>
                        <a:t> e</a:t>
                      </a: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xpenses</a:t>
                      </a:r>
                    </a:p>
                  </a:txBody>
                  <a:tcPr marL="72000"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406</a:t>
                      </a:r>
                    </a:p>
                  </a:txBody>
                  <a:tcPr marL="72000"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430</a:t>
                      </a:r>
                    </a:p>
                  </a:txBody>
                  <a:tcPr marL="72000" marR="72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1600">
                <a:tc>
                  <a:txBody>
                    <a:bodyPr/>
                    <a:lstStyle/>
                    <a:p>
                      <a:pPr marL="0" algn="l" defTabSz="457200" rtl="0" eaLnBrk="1" fontAlgn="ctr" latinLnBrk="0" hangingPunct="1"/>
                      <a:endParaRPr lang="en-US" sz="800" b="0" i="0" u="none" strike="noStrike" kern="1200"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ECA33"/>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Other expenses</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Light" charset="0"/>
                          <a:cs typeface="Gotham Rounded Light" charset="0"/>
                        </a:rPr>
                        <a:t>287</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299</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1600">
                <a:tc>
                  <a:txBody>
                    <a:bodyPr/>
                    <a:lstStyle/>
                    <a:p>
                      <a:pPr algn="l" fontAlgn="ctr"/>
                      <a:endParaRPr lang="en-US" sz="800" b="0" i="0" u="none" strike="noStrike"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Operating expenses</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1,022</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1,088</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1600">
                <a:tc>
                  <a:txBody>
                    <a:bodyPr/>
                    <a:lstStyle/>
                    <a:p>
                      <a:pPr algn="ctr" fontAlgn="b"/>
                      <a:r>
                        <a:rPr lang="en-US" sz="800" b="0" i="0" u="none" strike="noStrike" dirty="0">
                          <a:solidFill>
                            <a:srgbClr val="7F7F7F"/>
                          </a:solidFill>
                          <a:effectLst/>
                          <a:latin typeface="Gotham Rounded Book" pitchFamily="2" charset="0"/>
                          <a:ea typeface="Arial Rounded MT Bold" charset="0"/>
                          <a:cs typeface="Arial Rounded MT Bold" charset="0"/>
                        </a:rPr>
                        <a:t> </a:t>
                      </a:r>
                    </a:p>
                  </a:txBody>
                  <a:tcPr marL="72000" marR="72000" marT="72000" marB="72000" anchor="b">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Subscriber costs</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1,246</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Light" charset="0"/>
                          <a:cs typeface="Gotham Rounded Light" charset="0"/>
                        </a:rPr>
                        <a:t>690</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1600">
                <a:tc>
                  <a:txBody>
                    <a:bodyPr/>
                    <a:lstStyle/>
                    <a:p>
                      <a:pPr marL="0" algn="l" defTabSz="457200" rtl="0" eaLnBrk="1" fontAlgn="ctr" latinLnBrk="0" hangingPunct="1"/>
                      <a:endParaRPr lang="en-US" sz="800" b="0" i="0" u="none" strike="noStrike" kern="1200" dirty="0">
                        <a:solidFill>
                          <a:srgbClr val="7F7F7F"/>
                        </a:solidFill>
                        <a:effectLst/>
                        <a:latin typeface="Gotham Rounded Book" pitchFamily="2" charset="0"/>
                        <a:ea typeface="Arial Rounded MT Bold" charset="0"/>
                        <a:cs typeface="Arial Rounded MT Bold" charset="0"/>
                      </a:endParaRPr>
                    </a:p>
                  </a:txBody>
                  <a:tcPr marL="72000" marR="72000" marT="72000" marB="7200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457200" rtl="0" eaLnBrk="1" fontAlgn="ctr" latinLnBrk="0" hangingPunct="1"/>
                      <a:r>
                        <a:rPr lang="en-AU" sz="8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Total </a:t>
                      </a:r>
                      <a:endParaRPr lang="en-US" sz="8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800" b="0" i="0" u="none" strike="noStrike" dirty="0">
                          <a:solidFill>
                            <a:schemeClr val="tx1">
                              <a:lumMod val="50000"/>
                              <a:lumOff val="50000"/>
                            </a:schemeClr>
                          </a:solidFill>
                          <a:effectLst/>
                          <a:latin typeface="Gotham Rounded Book" pitchFamily="2" charset="0"/>
                          <a:ea typeface="Gotham Rounded Medium" charset="0"/>
                          <a:cs typeface="Gotham Rounded Medium" charset="0"/>
                        </a:rPr>
                        <a:t>2,268</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742950" rtl="0" eaLnBrk="1" fontAlgn="ctr" latinLnBrk="0" hangingPunct="1"/>
                      <a:r>
                        <a:rPr lang="en-US" sz="800" b="0" i="0" u="none" strike="noStrike" kern="1200" dirty="0">
                          <a:solidFill>
                            <a:schemeClr val="tx1">
                              <a:lumMod val="50000"/>
                              <a:lumOff val="50000"/>
                            </a:schemeClr>
                          </a:solidFill>
                          <a:effectLst/>
                          <a:latin typeface="Gotham Rounded Book" pitchFamily="2" charset="0"/>
                          <a:ea typeface="Gotham Rounded Medium" charset="0"/>
                          <a:cs typeface="Gotham Rounded Medium" charset="0"/>
                        </a:rPr>
                        <a:t>1,778</a:t>
                      </a: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3" name="Picture 2"/>
          <p:cNvPicPr>
            <a:picLocks noChangeAspect="1"/>
          </p:cNvPicPr>
          <p:nvPr/>
        </p:nvPicPr>
        <p:blipFill>
          <a:blip r:embed="rId2"/>
          <a:stretch>
            <a:fillRect/>
          </a:stretch>
        </p:blipFill>
        <p:spPr>
          <a:xfrm>
            <a:off x="58827" y="1089237"/>
            <a:ext cx="4861983" cy="3259739"/>
          </a:xfrm>
          <a:prstGeom prst="rect">
            <a:avLst/>
          </a:prstGeom>
        </p:spPr>
      </p:pic>
      <p:sp>
        <p:nvSpPr>
          <p:cNvPr id="6" name="Title 5">
            <a:extLst>
              <a:ext uri="{FF2B5EF4-FFF2-40B4-BE49-F238E27FC236}">
                <a16:creationId xmlns:a16="http://schemas.microsoft.com/office/drawing/2014/main" id="{6DDFC550-BCD8-4607-9DD0-632A0117518A}"/>
              </a:ext>
            </a:extLst>
          </p:cNvPr>
          <p:cNvSpPr>
            <a:spLocks noGrp="1"/>
          </p:cNvSpPr>
          <p:nvPr>
            <p:ph type="title"/>
          </p:nvPr>
        </p:nvSpPr>
        <p:spPr/>
        <p:txBody>
          <a:bodyPr/>
          <a:lstStyle/>
          <a:p>
            <a:r>
              <a:rPr lang="en-GB" dirty="0">
                <a:latin typeface="Gotham Rounded Book" pitchFamily="2" charset="0"/>
              </a:rPr>
              <a:t>Operating expenses</a:t>
            </a:r>
          </a:p>
        </p:txBody>
      </p:sp>
      <p:sp>
        <p:nvSpPr>
          <p:cNvPr id="7" name="Footer Placeholder 6"/>
          <p:cNvSpPr txBox="1">
            <a:spLocks/>
          </p:cNvSpPr>
          <p:nvPr/>
        </p:nvSpPr>
        <p:spPr>
          <a:xfrm>
            <a:off x="448039" y="4849523"/>
            <a:ext cx="2895600" cy="1966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k-SK" sz="600" dirty="0">
                <a:solidFill>
                  <a:schemeClr val="bg1"/>
                </a:solidFill>
                <a:latin typeface="Gotham Rounded Book" pitchFamily="2" charset="0"/>
              </a:rPr>
              <a:t>© 201</a:t>
            </a:r>
            <a:r>
              <a:rPr lang="en-AU" sz="600" dirty="0">
                <a:solidFill>
                  <a:schemeClr val="bg1"/>
                </a:solidFill>
                <a:latin typeface="Gotham Rounded Book" pitchFamily="2" charset="0"/>
              </a:rPr>
              <a:t>9</a:t>
            </a:r>
            <a:r>
              <a:rPr lang="sk-SK" sz="600" dirty="0">
                <a:solidFill>
                  <a:schemeClr val="bg1"/>
                </a:solidFill>
                <a:latin typeface="Gotham Rounded Book" pitchFamily="2" charset="0"/>
              </a:rPr>
              <a:t> NBN Co Ltd</a:t>
            </a:r>
            <a:r>
              <a:rPr lang="sk-SK" sz="600" dirty="0" smtClean="0"/>
              <a:t>.  </a:t>
            </a:r>
            <a:endParaRPr lang="en-US" sz="600" dirty="0"/>
          </a:p>
        </p:txBody>
      </p:sp>
    </p:spTree>
    <p:extLst>
      <p:ext uri="{BB962C8B-B14F-4D97-AF65-F5344CB8AC3E}">
        <p14:creationId xmlns:p14="http://schemas.microsoft.com/office/powerpoint/2010/main" val="4089647644"/>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009FE3"/>
      </a:dk2>
      <a:lt2>
        <a:srgbClr val="21327E"/>
      </a:lt2>
      <a:accent1>
        <a:srgbClr val="A9A39B"/>
      </a:accent1>
      <a:accent2>
        <a:srgbClr val="002856"/>
      </a:accent2>
      <a:accent3>
        <a:srgbClr val="FECA33"/>
      </a:accent3>
      <a:accent4>
        <a:srgbClr val="777877"/>
      </a:accent4>
      <a:accent5>
        <a:srgbClr val="009FE3"/>
      </a:accent5>
      <a:accent6>
        <a:srgbClr val="009FE3"/>
      </a:accent6>
      <a:hlink>
        <a:srgbClr val="21327E"/>
      </a:hlink>
      <a:folHlink>
        <a:srgbClr val="00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2329</TotalTime>
  <Words>1142</Words>
  <Application>Microsoft Office PowerPoint</Application>
  <PresentationFormat>On-screen Show (16:9)</PresentationFormat>
  <Paragraphs>457</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Rounded MT Bold</vt:lpstr>
      <vt:lpstr>Calibri</vt:lpstr>
      <vt:lpstr>Gotham Light</vt:lpstr>
      <vt:lpstr>Gotham Medium</vt:lpstr>
      <vt:lpstr>Gotham Rnd SSm Light</vt:lpstr>
      <vt:lpstr>Gotham Rounded Book</vt:lpstr>
      <vt:lpstr>Gotham Rounded Light</vt:lpstr>
      <vt:lpstr>Gotham Rounded Medium</vt:lpstr>
      <vt:lpstr>Office Theme</vt:lpstr>
      <vt:lpstr>PowerPoint Presentation</vt:lpstr>
      <vt:lpstr>Headline half-year results</vt:lpstr>
      <vt:lpstr>Total revenue</vt:lpstr>
      <vt:lpstr>Active premises</vt:lpstr>
      <vt:lpstr>Wholesale speed tiers</vt:lpstr>
      <vt:lpstr>Premises ready to connect</vt:lpstr>
      <vt:lpstr>Capital expenditure</vt:lpstr>
      <vt:lpstr>Cost per premises</vt:lpstr>
      <vt:lpstr>Operating expenses</vt:lpstr>
      <vt:lpstr>Financial summary</vt:lpstr>
      <vt:lpstr>Customer experience metrics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Designate Group</dc:creator>
  <cp:lastModifiedBy>Kenneth Stewart</cp:lastModifiedBy>
  <cp:revision>318</cp:revision>
  <cp:lastPrinted>2019-02-14T00:07:51Z</cp:lastPrinted>
  <dcterms:created xsi:type="dcterms:W3CDTF">2018-07-20T01:45:00Z</dcterms:created>
  <dcterms:modified xsi:type="dcterms:W3CDTF">2019-02-17T22:37:01Z</dcterms:modified>
</cp:coreProperties>
</file>